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10287000" cx="18288000"/>
  <p:notesSz cx="6858000" cy="9144000"/>
  <p:embeddedFontLst>
    <p:embeddedFont>
      <p:font typeface="Tomorrow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gtWjqFXJBhfiIVQUgStTFAto1z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omorrow-regular.fntdata"/><Relationship Id="rId20" Type="http://schemas.openxmlformats.org/officeDocument/2006/relationships/slide" Target="slides/slide15.xml"/><Relationship Id="rId42" Type="http://schemas.openxmlformats.org/officeDocument/2006/relationships/font" Target="fonts/Tomorrow-italic.fntdata"/><Relationship Id="rId41" Type="http://schemas.openxmlformats.org/officeDocument/2006/relationships/font" Target="fonts/Tomorrow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Tomorrow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jpg"/><Relationship Id="rId4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abs/1911.03854" TargetMode="External"/><Relationship Id="rId4" Type="http://schemas.openxmlformats.org/officeDocument/2006/relationships/hyperlink" Target="https://arxiv.org/abs/1911.03854" TargetMode="External"/><Relationship Id="rId5" Type="http://schemas.openxmlformats.org/officeDocument/2006/relationships/hyperlink" Target="https://arxiv.org/abs/1911.0385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zenodo.org/records/11186584" TargetMode="External"/><Relationship Id="rId4" Type="http://schemas.openxmlformats.org/officeDocument/2006/relationships/hyperlink" Target="https://github.com/enricollen/DeepfakeDetection" TargetMode="External"/><Relationship Id="rId5" Type="http://schemas.openxmlformats.org/officeDocument/2006/relationships/hyperlink" Target="https://github.com/enricollen/DeepfakeDetection" TargetMode="External"/><Relationship Id="rId6" Type="http://schemas.openxmlformats.org/officeDocument/2006/relationships/hyperlink" Target="https://github.com/enricollen/DeepfakeDetec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ondyari/FaceForensics/blob/mast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572" y="0"/>
            <a:ext cx="18283428" cy="102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dk1">
              <a:alpha val="5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1" y="3113131"/>
            <a:ext cx="18594101" cy="6660966"/>
            <a:chOff x="1" y="2075420"/>
            <a:chExt cx="12396066" cy="4440643"/>
          </a:xfrm>
        </p:grpSpPr>
        <p:sp>
          <p:nvSpPr>
            <p:cNvPr id="87" name="Google Shape;87;p1"/>
            <p:cNvSpPr/>
            <p:nvPr/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cap="flat" cmpd="sng" w="31750">
              <a:solidFill>
                <a:srgbClr val="538CD5">
                  <a:alpha val="9803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 rot="-5400000">
              <a:off x="10435065" y="4048931"/>
              <a:ext cx="1381607" cy="1381607"/>
            </a:xfrm>
            <a:prstGeom prst="ellipse">
              <a:avLst/>
            </a:prstGeom>
            <a:noFill/>
            <a:ln cap="flat" cmpd="sng" w="31750">
              <a:solidFill>
                <a:srgbClr val="538CD5">
                  <a:alpha val="2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 rot="-54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rgbClr val="17365D">
                    <a:alpha val="20000"/>
                  </a:srgbClr>
                </a:gs>
                <a:gs pos="100000">
                  <a:srgbClr val="0F243E">
                    <a:alpha val="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 rot="-90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rgbClr val="17365D">
                    <a:alpha val="9803"/>
                  </a:srgbClr>
                </a:gs>
                <a:gs pos="100000">
                  <a:srgbClr val="17365D">
                    <a:alpha val="2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cap="flat" cmpd="sng" w="31750">
              <a:solidFill>
                <a:srgbClr val="538CD5">
                  <a:alpha val="2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cap="flat" cmpd="sng" w="31750">
              <a:solidFill>
                <a:srgbClr val="538CD5">
                  <a:alpha val="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1"/>
          <p:cNvSpPr/>
          <p:nvPr/>
        </p:nvSpPr>
        <p:spPr>
          <a:xfrm rot="-5400000">
            <a:off x="15657219" y="1563908"/>
            <a:ext cx="4194692" cy="1066878"/>
          </a:xfrm>
          <a:prstGeom prst="rect">
            <a:avLst/>
          </a:prstGeom>
          <a:gradFill>
            <a:gsLst>
              <a:gs pos="0">
                <a:srgbClr val="8CB3E3">
                  <a:alpha val="0"/>
                </a:srgbClr>
              </a:gs>
              <a:gs pos="100000">
                <a:srgbClr val="17365D">
                  <a:alpha val="9803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16889308" y="-1280992"/>
            <a:ext cx="822960" cy="549007"/>
            <a:chOff x="7029447" y="3514725"/>
            <a:chExt cx="1285875" cy="549007"/>
          </a:xfrm>
        </p:grpSpPr>
        <p:cxnSp>
          <p:nvCxnSpPr>
            <p:cNvPr id="95" name="Google Shape;95;p1"/>
            <p:cNvCxnSpPr/>
            <p:nvPr/>
          </p:nvCxnSpPr>
          <p:spPr>
            <a:xfrm>
              <a:off x="7029447" y="3514725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538CD5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"/>
            <p:cNvCxnSpPr/>
            <p:nvPr/>
          </p:nvCxnSpPr>
          <p:spPr>
            <a:xfrm>
              <a:off x="7029447" y="3697727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538CD5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"/>
            <p:cNvCxnSpPr/>
            <p:nvPr/>
          </p:nvCxnSpPr>
          <p:spPr>
            <a:xfrm>
              <a:off x="7029447" y="3880729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538CD5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"/>
            <p:cNvCxnSpPr/>
            <p:nvPr/>
          </p:nvCxnSpPr>
          <p:spPr>
            <a:xfrm>
              <a:off x="7029447" y="4063732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538CD5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99" name="Google Shape;99;p1"/>
          <p:cNvSpPr/>
          <p:nvPr/>
        </p:nvSpPr>
        <p:spPr>
          <a:xfrm rot="10800000">
            <a:off x="-1" y="9211177"/>
            <a:ext cx="9143995" cy="1066878"/>
          </a:xfrm>
          <a:prstGeom prst="rect">
            <a:avLst/>
          </a:prstGeom>
          <a:gradFill>
            <a:gsLst>
              <a:gs pos="0">
                <a:srgbClr val="0F243E">
                  <a:alpha val="9803"/>
                </a:srgbClr>
              </a:gs>
              <a:gs pos="10000">
                <a:srgbClr val="0F243E">
                  <a:alpha val="9803"/>
                </a:srgbClr>
              </a:gs>
              <a:gs pos="100000">
                <a:srgbClr val="538CD5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1"/>
          <p:cNvGrpSpPr/>
          <p:nvPr/>
        </p:nvGrpSpPr>
        <p:grpSpPr>
          <a:xfrm rot="5400000">
            <a:off x="2819134" y="9048092"/>
            <a:ext cx="1928813" cy="549007"/>
            <a:chOff x="7029447" y="3514725"/>
            <a:chExt cx="1285875" cy="549007"/>
          </a:xfrm>
        </p:grpSpPr>
        <p:cxnSp>
          <p:nvCxnSpPr>
            <p:cNvPr id="101" name="Google Shape;101;p1"/>
            <p:cNvCxnSpPr/>
            <p:nvPr/>
          </p:nvCxnSpPr>
          <p:spPr>
            <a:xfrm>
              <a:off x="7029447" y="3514725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538CD5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1"/>
            <p:cNvCxnSpPr/>
            <p:nvPr/>
          </p:nvCxnSpPr>
          <p:spPr>
            <a:xfrm>
              <a:off x="7029447" y="3697727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538CD5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1"/>
            <p:cNvCxnSpPr/>
            <p:nvPr/>
          </p:nvCxnSpPr>
          <p:spPr>
            <a:xfrm>
              <a:off x="7029447" y="3880729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538CD5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1"/>
            <p:cNvCxnSpPr/>
            <p:nvPr/>
          </p:nvCxnSpPr>
          <p:spPr>
            <a:xfrm>
              <a:off x="7029447" y="4063732"/>
              <a:ext cx="1285875" cy="0"/>
            </a:xfrm>
            <a:prstGeom prst="straightConnector1">
              <a:avLst/>
            </a:prstGeom>
            <a:noFill/>
            <a:ln cap="rnd" cmpd="sng" w="31750">
              <a:solidFill>
                <a:srgbClr val="538CD5">
                  <a:alpha val="40000"/>
                </a:srgbClr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pic>
        <p:nvPicPr>
          <p:cNvPr descr="Box Packages" id="105" name="Google Shape;105;p1"/>
          <p:cNvPicPr preferRelativeResize="0"/>
          <p:nvPr/>
        </p:nvPicPr>
        <p:blipFill rotWithShape="1">
          <a:blip r:embed="rId3">
            <a:alphaModFix amt="25000"/>
          </a:blip>
          <a:srcRect b="283" l="0" r="0" t="0"/>
          <a:stretch/>
        </p:blipFill>
        <p:spPr>
          <a:xfrm>
            <a:off x="1151163" y="44322"/>
            <a:ext cx="16082600" cy="90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"/>
          <p:cNvSpPr txBox="1"/>
          <p:nvPr>
            <p:ph type="ctrTitle"/>
          </p:nvPr>
        </p:nvSpPr>
        <p:spPr>
          <a:xfrm>
            <a:off x="3927259" y="946404"/>
            <a:ext cx="10972800" cy="40530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libri"/>
              <a:buNone/>
            </a:pPr>
            <a:r>
              <a:rPr lang="en-US" sz="5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AI-Powered Multi-Modal Detection System </a:t>
            </a:r>
            <a:br>
              <a:rPr lang="en-US" sz="5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5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By: Team SOD(Straight Outta Data) </a:t>
            </a:r>
            <a:endParaRPr/>
          </a:p>
        </p:txBody>
      </p:sp>
      <p:sp>
        <p:nvSpPr>
          <p:cNvPr id="107" name="Google Shape;107;p1"/>
          <p:cNvSpPr txBox="1"/>
          <p:nvPr>
            <p:ph idx="1" type="subTitle"/>
          </p:nvPr>
        </p:nvSpPr>
        <p:spPr>
          <a:xfrm>
            <a:off x="3927261" y="5141230"/>
            <a:ext cx="10972800" cy="3923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>
                <a:solidFill>
                  <a:schemeClr val="lt1"/>
                </a:solidFill>
              </a:rPr>
              <a:t>Charles Wibonele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>
                <a:solidFill>
                  <a:schemeClr val="lt1"/>
                </a:solidFill>
              </a:rPr>
              <a:t>Tochukwu Nto Mbah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>
                <a:solidFill>
                  <a:schemeClr val="lt1"/>
                </a:solidFill>
              </a:rPr>
              <a:t>HaBeeb Ajibola</a:t>
            </a:r>
            <a:endParaRPr/>
          </a:p>
          <a:p>
            <a:pPr indent="20320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 flipH="1">
            <a:off x="1" y="4151583"/>
            <a:ext cx="4532315" cy="2298082"/>
          </a:xfrm>
          <a:custGeom>
            <a:rect b="b" l="l" r="r" t="t"/>
            <a:pathLst>
              <a:path extrusionOk="0" h="1532055" w="3021543">
                <a:moveTo>
                  <a:pt x="3021543" y="0"/>
                </a:moveTo>
                <a:lnTo>
                  <a:pt x="2963800" y="7730"/>
                </a:lnTo>
                <a:cubicBezTo>
                  <a:pt x="2907134" y="14919"/>
                  <a:pt x="2850469" y="24506"/>
                  <a:pt x="2793803" y="25704"/>
                </a:cubicBezTo>
                <a:cubicBezTo>
                  <a:pt x="2667318" y="29298"/>
                  <a:pt x="2539821" y="20911"/>
                  <a:pt x="2414348" y="31695"/>
                </a:cubicBezTo>
                <a:cubicBezTo>
                  <a:pt x="2307089" y="41281"/>
                  <a:pt x="2198818" y="30497"/>
                  <a:pt x="2091558" y="29298"/>
                </a:cubicBezTo>
                <a:cubicBezTo>
                  <a:pt x="1942812" y="28100"/>
                  <a:pt x="1793053" y="19713"/>
                  <a:pt x="1645319" y="30497"/>
                </a:cubicBezTo>
                <a:cubicBezTo>
                  <a:pt x="1510738" y="38885"/>
                  <a:pt x="1376158" y="41281"/>
                  <a:pt x="1243602" y="64048"/>
                </a:cubicBezTo>
                <a:cubicBezTo>
                  <a:pt x="1079677" y="76030"/>
                  <a:pt x="916765" y="68841"/>
                  <a:pt x="753851" y="61651"/>
                </a:cubicBezTo>
                <a:cubicBezTo>
                  <a:pt x="653675" y="56858"/>
                  <a:pt x="554511" y="41281"/>
                  <a:pt x="465465" y="123960"/>
                </a:cubicBezTo>
                <a:cubicBezTo>
                  <a:pt x="489751" y="143132"/>
                  <a:pt x="519095" y="139537"/>
                  <a:pt x="546416" y="145529"/>
                </a:cubicBezTo>
                <a:cubicBezTo>
                  <a:pt x="594986" y="157511"/>
                  <a:pt x="643557" y="169493"/>
                  <a:pt x="689091" y="192260"/>
                </a:cubicBezTo>
                <a:cubicBezTo>
                  <a:pt x="699210" y="197053"/>
                  <a:pt x="708317" y="206639"/>
                  <a:pt x="704269" y="222217"/>
                </a:cubicBezTo>
                <a:cubicBezTo>
                  <a:pt x="701234" y="234199"/>
                  <a:pt x="691115" y="234199"/>
                  <a:pt x="683020" y="236595"/>
                </a:cubicBezTo>
                <a:cubicBezTo>
                  <a:pt x="664806" y="243785"/>
                  <a:pt x="642545" y="238992"/>
                  <a:pt x="621295" y="264155"/>
                </a:cubicBezTo>
                <a:cubicBezTo>
                  <a:pt x="702245" y="277336"/>
                  <a:pt x="780160" y="252172"/>
                  <a:pt x="848968" y="304896"/>
                </a:cubicBezTo>
                <a:cubicBezTo>
                  <a:pt x="823671" y="331257"/>
                  <a:pt x="795339" y="325266"/>
                  <a:pt x="768018" y="330059"/>
                </a:cubicBezTo>
                <a:cubicBezTo>
                  <a:pt x="739685" y="334852"/>
                  <a:pt x="712365" y="343240"/>
                  <a:pt x="684032" y="348032"/>
                </a:cubicBezTo>
                <a:cubicBezTo>
                  <a:pt x="653675" y="354023"/>
                  <a:pt x="623319" y="355222"/>
                  <a:pt x="592962" y="361213"/>
                </a:cubicBezTo>
                <a:cubicBezTo>
                  <a:pt x="567666" y="366006"/>
                  <a:pt x="540345" y="357618"/>
                  <a:pt x="509988" y="387575"/>
                </a:cubicBezTo>
                <a:cubicBezTo>
                  <a:pt x="584867" y="409143"/>
                  <a:pt x="652663" y="376790"/>
                  <a:pt x="726531" y="398359"/>
                </a:cubicBezTo>
                <a:cubicBezTo>
                  <a:pt x="683020" y="417531"/>
                  <a:pt x="647604" y="411539"/>
                  <a:pt x="614212" y="422324"/>
                </a:cubicBezTo>
                <a:cubicBezTo>
                  <a:pt x="583855" y="433108"/>
                  <a:pt x="547428" y="421126"/>
                  <a:pt x="522131" y="453478"/>
                </a:cubicBezTo>
                <a:cubicBezTo>
                  <a:pt x="502905" y="478641"/>
                  <a:pt x="482668" y="482236"/>
                  <a:pt x="457370" y="467857"/>
                </a:cubicBezTo>
                <a:cubicBezTo>
                  <a:pt x="435109" y="454676"/>
                  <a:pt x="410824" y="458271"/>
                  <a:pt x="388562" y="471452"/>
                </a:cubicBezTo>
                <a:cubicBezTo>
                  <a:pt x="380468" y="476245"/>
                  <a:pt x="372372" y="482236"/>
                  <a:pt x="372372" y="494218"/>
                </a:cubicBezTo>
                <a:cubicBezTo>
                  <a:pt x="372372" y="510994"/>
                  <a:pt x="382491" y="515787"/>
                  <a:pt x="393622" y="518184"/>
                </a:cubicBezTo>
                <a:cubicBezTo>
                  <a:pt x="403741" y="520580"/>
                  <a:pt x="415883" y="522977"/>
                  <a:pt x="426002" y="520580"/>
                </a:cubicBezTo>
                <a:cubicBezTo>
                  <a:pt x="490762" y="507399"/>
                  <a:pt x="554511" y="528968"/>
                  <a:pt x="619271" y="526571"/>
                </a:cubicBezTo>
                <a:cubicBezTo>
                  <a:pt x="415883" y="578096"/>
                  <a:pt x="210471" y="561321"/>
                  <a:pt x="0" y="579294"/>
                </a:cubicBezTo>
                <a:cubicBezTo>
                  <a:pt x="27321" y="615241"/>
                  <a:pt x="62737" y="585286"/>
                  <a:pt x="83986" y="611647"/>
                </a:cubicBezTo>
                <a:cubicBezTo>
                  <a:pt x="63748" y="666766"/>
                  <a:pt x="71844" y="696722"/>
                  <a:pt x="112319" y="700317"/>
                </a:cubicBezTo>
                <a:cubicBezTo>
                  <a:pt x="151782" y="703912"/>
                  <a:pt x="194281" y="684740"/>
                  <a:pt x="215531" y="750643"/>
                </a:cubicBezTo>
                <a:cubicBezTo>
                  <a:pt x="221602" y="771014"/>
                  <a:pt x="259042" y="765023"/>
                  <a:pt x="282315" y="768617"/>
                </a:cubicBezTo>
                <a:cubicBezTo>
                  <a:pt x="332909" y="777005"/>
                  <a:pt x="386539" y="768617"/>
                  <a:pt x="435109" y="794979"/>
                </a:cubicBezTo>
                <a:cubicBezTo>
                  <a:pt x="454335" y="804565"/>
                  <a:pt x="467489" y="811754"/>
                  <a:pt x="457370" y="838116"/>
                </a:cubicBezTo>
                <a:cubicBezTo>
                  <a:pt x="447252" y="865675"/>
                  <a:pt x="460406" y="875261"/>
                  <a:pt x="476596" y="886046"/>
                </a:cubicBezTo>
                <a:cubicBezTo>
                  <a:pt x="488739" y="894433"/>
                  <a:pt x="506953" y="892037"/>
                  <a:pt x="517071" y="917200"/>
                </a:cubicBezTo>
                <a:cubicBezTo>
                  <a:pt x="410824" y="913605"/>
                  <a:pt x="307612" y="893235"/>
                  <a:pt x="202377" y="912407"/>
                </a:cubicBezTo>
                <a:cubicBezTo>
                  <a:pt x="317731" y="960337"/>
                  <a:pt x="444216" y="957940"/>
                  <a:pt x="557546" y="1013060"/>
                </a:cubicBezTo>
                <a:cubicBezTo>
                  <a:pt x="553499" y="1032232"/>
                  <a:pt x="527190" y="1023844"/>
                  <a:pt x="526178" y="1052602"/>
                </a:cubicBezTo>
                <a:cubicBezTo>
                  <a:pt x="585879" y="1082558"/>
                  <a:pt x="657723" y="1062188"/>
                  <a:pt x="720459" y="1106523"/>
                </a:cubicBezTo>
                <a:cubicBezTo>
                  <a:pt x="684032" y="1126893"/>
                  <a:pt x="650640" y="1093342"/>
                  <a:pt x="616236" y="1112514"/>
                </a:cubicBezTo>
                <a:cubicBezTo>
                  <a:pt x="627367" y="1141273"/>
                  <a:pt x="1131283" y="1318613"/>
                  <a:pt x="1222353" y="1337785"/>
                </a:cubicBezTo>
                <a:cubicBezTo>
                  <a:pt x="1407527" y="1377327"/>
                  <a:pt x="1940788" y="1477980"/>
                  <a:pt x="2087511" y="1500747"/>
                </a:cubicBezTo>
                <a:cubicBezTo>
                  <a:pt x="2200841" y="1517522"/>
                  <a:pt x="2313160" y="1530703"/>
                  <a:pt x="2425479" y="1531901"/>
                </a:cubicBezTo>
                <a:cubicBezTo>
                  <a:pt x="2553988" y="1533099"/>
                  <a:pt x="2681485" y="1527108"/>
                  <a:pt x="2809994" y="1522315"/>
                </a:cubicBezTo>
                <a:cubicBezTo>
                  <a:pt x="2858058" y="1520518"/>
                  <a:pt x="2905933" y="1517372"/>
                  <a:pt x="2953618" y="1512448"/>
                </a:cubicBezTo>
                <a:lnTo>
                  <a:pt x="3021543" y="1502657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-43593" y="1296551"/>
            <a:ext cx="6286500" cy="800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</a:t>
            </a:r>
            <a:endParaRPr/>
          </a:p>
        </p:txBody>
      </p:sp>
      <p:sp>
        <p:nvSpPr>
          <p:cNvPr id="225" name="Google Shape;225;p10"/>
          <p:cNvSpPr txBox="1"/>
          <p:nvPr/>
        </p:nvSpPr>
        <p:spPr>
          <a:xfrm>
            <a:off x="12350637" y="135840"/>
            <a:ext cx="5981700" cy="68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7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5012779" y="94935"/>
            <a:ext cx="7250388" cy="870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7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7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973" y="1933080"/>
            <a:ext cx="11430000" cy="821808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/>
          <p:nvPr/>
        </p:nvSpPr>
        <p:spPr>
          <a:xfrm>
            <a:off x="9524999" y="1944684"/>
            <a:ext cx="8710333" cy="8210460"/>
          </a:xfrm>
          <a:custGeom>
            <a:rect b="b" l="l" r="r" t="t"/>
            <a:pathLst>
              <a:path extrusionOk="0" h="8210460" w="12315690">
                <a:moveTo>
                  <a:pt x="0" y="0"/>
                </a:moveTo>
                <a:lnTo>
                  <a:pt x="12315690" y="0"/>
                </a:lnTo>
                <a:lnTo>
                  <a:pt x="12315690" y="8210460"/>
                </a:lnTo>
                <a:lnTo>
                  <a:pt x="0" y="8210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>
            <a:off x="5972310" y="2046060"/>
            <a:ext cx="12315690" cy="8210460"/>
          </a:xfrm>
          <a:custGeom>
            <a:rect b="b" l="l" r="r" t="t"/>
            <a:pathLst>
              <a:path extrusionOk="0" h="8210460" w="12315690">
                <a:moveTo>
                  <a:pt x="0" y="0"/>
                </a:moveTo>
                <a:lnTo>
                  <a:pt x="12315690" y="0"/>
                </a:lnTo>
                <a:lnTo>
                  <a:pt x="12315690" y="8210460"/>
                </a:lnTo>
                <a:lnTo>
                  <a:pt x="0" y="82104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6754" y="2400300"/>
            <a:ext cx="8548755" cy="780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 flipH="1">
            <a:off x="0" y="0"/>
            <a:ext cx="8944177" cy="1028700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457200" y="1257300"/>
            <a:ext cx="6930876" cy="12246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Engineering</a:t>
            </a:r>
            <a:endParaRPr/>
          </a:p>
        </p:txBody>
      </p:sp>
      <p:pic>
        <p:nvPicPr>
          <p:cNvPr id="238" name="Google Shape;23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379" y="1436789"/>
            <a:ext cx="7413420" cy="741342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/>
          <p:nvPr/>
        </p:nvSpPr>
        <p:spPr>
          <a:xfrm>
            <a:off x="9317831" y="895010"/>
            <a:ext cx="8955992" cy="8955992"/>
          </a:xfrm>
          <a:custGeom>
            <a:rect b="b" l="l" r="r" t="t"/>
            <a:pathLst>
              <a:path extrusionOk="0" h="8955992" w="8955992">
                <a:moveTo>
                  <a:pt x="0" y="0"/>
                </a:moveTo>
                <a:lnTo>
                  <a:pt x="8955992" y="0"/>
                </a:lnTo>
                <a:lnTo>
                  <a:pt x="8955992" y="8955992"/>
                </a:lnTo>
                <a:lnTo>
                  <a:pt x="0" y="8955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391725" y="3666171"/>
            <a:ext cx="7761675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extracted our files from AWS S3 bucket, then applied some Transformations on it by utilizing AWS Glue with Data Catalog and Data Crawler, which allows us to create Metadata.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used AWS Athena to make simple queries and view our Data.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our loading, we will then move to Google Colab, where we will train and evaluated each of our models individually for text, image, and Video.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2"/>
          <p:cNvSpPr/>
          <p:nvPr/>
        </p:nvSpPr>
        <p:spPr>
          <a:xfrm flipH="1">
            <a:off x="0" y="0"/>
            <a:ext cx="8944177" cy="1028700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2"/>
          <p:cNvSpPr txBox="1"/>
          <p:nvPr/>
        </p:nvSpPr>
        <p:spPr>
          <a:xfrm>
            <a:off x="965202" y="965200"/>
            <a:ext cx="6930876" cy="68507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Architecture</a:t>
            </a:r>
            <a:endParaRPr/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379" y="1436789"/>
            <a:ext cx="7413420" cy="741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/>
          <p:nvPr/>
        </p:nvSpPr>
        <p:spPr>
          <a:xfrm>
            <a:off x="5463710" y="5230179"/>
            <a:ext cx="5784428" cy="5001193"/>
          </a:xfrm>
          <a:custGeom>
            <a:rect b="b" l="l" r="r" t="t"/>
            <a:pathLst>
              <a:path extrusionOk="0" h="5001193" w="5784428">
                <a:moveTo>
                  <a:pt x="0" y="0"/>
                </a:moveTo>
                <a:lnTo>
                  <a:pt x="5784429" y="0"/>
                </a:lnTo>
                <a:lnTo>
                  <a:pt x="5784429" y="5001193"/>
                </a:lnTo>
                <a:lnTo>
                  <a:pt x="0" y="5001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28" l="0" r="0" t="-78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3"/>
          <p:cNvSpPr txBox="1"/>
          <p:nvPr/>
        </p:nvSpPr>
        <p:spPr>
          <a:xfrm>
            <a:off x="6529672" y="-142875"/>
            <a:ext cx="4345035" cy="1312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9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/>
          </a:p>
        </p:txBody>
      </p:sp>
      <p:sp>
        <p:nvSpPr>
          <p:cNvPr id="255" name="Google Shape;255;p13"/>
          <p:cNvSpPr txBox="1"/>
          <p:nvPr/>
        </p:nvSpPr>
        <p:spPr>
          <a:xfrm>
            <a:off x="0" y="1526447"/>
            <a:ext cx="6172200" cy="658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What We're Working With</a:t>
            </a:r>
            <a:endParaRPr/>
          </a:p>
        </p:txBody>
      </p:sp>
      <p:sp>
        <p:nvSpPr>
          <p:cNvPr id="256" name="Google Shape;256;p13"/>
          <p:cNvSpPr txBox="1"/>
          <p:nvPr/>
        </p:nvSpPr>
        <p:spPr>
          <a:xfrm>
            <a:off x="-138802" y="2041966"/>
            <a:ext cx="8354506" cy="2719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4318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DeepFakeNews dataset1 (509,916 images), enhanced for storage.</a:t>
            </a:r>
            <a:endParaRPr/>
          </a:p>
          <a:p>
            <a:pPr indent="-215900" lvl="1" marL="4318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254,958 real (pristine) images and Deepfake images (tSD, GLIDE, Dreamlike, deepfake) – structured across training, validation, and test splits.</a:t>
            </a:r>
            <a:endParaRPr/>
          </a:p>
          <a:p>
            <a:pPr indent="-215900" lvl="1" marL="4318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Incorporating deepfake video files from FaceForensics++ for multimodal learning.</a:t>
            </a:r>
            <a:endParaRPr/>
          </a:p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0" y="4981575"/>
            <a:ext cx="5181451" cy="765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AI/ML Model Planning </a:t>
            </a:r>
            <a:endParaRPr/>
          </a:p>
        </p:txBody>
      </p:sp>
      <p:sp>
        <p:nvSpPr>
          <p:cNvPr id="258" name="Google Shape;258;p13"/>
          <p:cNvSpPr txBox="1"/>
          <p:nvPr/>
        </p:nvSpPr>
        <p:spPr>
          <a:xfrm>
            <a:off x="0" y="5680074"/>
            <a:ext cx="4300782" cy="3052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898" lvl="1" marL="431797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9"/>
              <a:buFont typeface="Arial"/>
              <a:buChar char="•"/>
            </a:pPr>
            <a:r>
              <a:rPr b="0" i="0" lang="en-US" sz="1999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binary and multiclass classifiers using:</a:t>
            </a:r>
            <a:endParaRPr/>
          </a:p>
          <a:p>
            <a:pPr indent="-215898" lvl="1" marL="431797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9"/>
              <a:buFont typeface="Arial"/>
              <a:buChar char="•"/>
            </a:pPr>
            <a:r>
              <a:rPr b="0" i="0" lang="en-US" sz="1999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ViT(for images)</a:t>
            </a:r>
            <a:endParaRPr/>
          </a:p>
          <a:p>
            <a:pPr indent="-215898" lvl="1" marL="431797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9"/>
              <a:buFont typeface="Arial"/>
              <a:buChar char="•"/>
            </a:pPr>
            <a:r>
              <a:rPr b="0" i="0" lang="en-US" sz="1999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BERT-based-uncased base model (for text)</a:t>
            </a:r>
            <a:endParaRPr/>
          </a:p>
          <a:p>
            <a:pPr indent="-215898" lvl="1" marL="431797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99"/>
              <a:buFont typeface="Arial"/>
              <a:buChar char="•"/>
            </a:pPr>
            <a:r>
              <a:rPr b="0" i="0" lang="en-US" sz="1999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LSTM / Efficient-Net/ NST-50(for videos)</a:t>
            </a:r>
            <a:endParaRPr/>
          </a:p>
          <a:p>
            <a:pPr indent="0" lvl="0" marL="0" marR="0" rtl="0" algn="ctr">
              <a:lnSpc>
                <a:spcPct val="101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13"/>
          <p:cNvSpPr txBox="1"/>
          <p:nvPr/>
        </p:nvSpPr>
        <p:spPr>
          <a:xfrm>
            <a:off x="11312566" y="1526447"/>
            <a:ext cx="6061034" cy="658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What We Aim to Analyze</a:t>
            </a:r>
            <a:endParaRPr/>
          </a:p>
        </p:txBody>
      </p:sp>
      <p:sp>
        <p:nvSpPr>
          <p:cNvPr id="260" name="Google Shape;260;p13"/>
          <p:cNvSpPr txBox="1"/>
          <p:nvPr/>
        </p:nvSpPr>
        <p:spPr>
          <a:xfrm>
            <a:off x="11199421" y="2302628"/>
            <a:ext cx="6632674" cy="1797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3" lvl="1" marL="43180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real vs. fake content across different splits.</a:t>
            </a:r>
            <a:endParaRPr/>
          </a:p>
          <a:p>
            <a:pPr indent="-215903" lvl="1" marL="43180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label frequency and class imbalance checks.</a:t>
            </a:r>
            <a:endParaRPr/>
          </a:p>
          <a:p>
            <a:pPr indent="-215903" lvl="1" marL="43180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between text labels and image content.</a:t>
            </a:r>
            <a:endParaRPr/>
          </a:p>
          <a:p>
            <a:pPr indent="-215903" lvl="1" marL="43180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Temporal frame-level consistency in deepfake videos.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13"/>
          <p:cNvSpPr txBox="1"/>
          <p:nvPr/>
        </p:nvSpPr>
        <p:spPr>
          <a:xfrm>
            <a:off x="11530398" y="4981575"/>
            <a:ext cx="2320528" cy="765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Next Steps</a:t>
            </a:r>
            <a:endParaRPr/>
          </a:p>
        </p:txBody>
      </p:sp>
      <p:sp>
        <p:nvSpPr>
          <p:cNvPr id="262" name="Google Shape;262;p13"/>
          <p:cNvSpPr txBox="1"/>
          <p:nvPr/>
        </p:nvSpPr>
        <p:spPr>
          <a:xfrm>
            <a:off x="11312566" y="5756274"/>
            <a:ext cx="5581440" cy="1406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3" lvl="1" marL="43180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Training &amp; Deployment</a:t>
            </a:r>
            <a:endParaRPr/>
          </a:p>
          <a:p>
            <a:pPr indent="-215903" lvl="1" marL="43180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endParaRPr/>
          </a:p>
          <a:p>
            <a:pPr indent="-215903" lvl="1" marL="43180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</a:t>
            </a:r>
            <a:endParaRPr/>
          </a:p>
          <a:p>
            <a:pPr indent="-215903" lvl="1" marL="431806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&amp; Reports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/>
          <p:nvPr/>
        </p:nvSpPr>
        <p:spPr>
          <a:xfrm>
            <a:off x="8831292" y="2022451"/>
            <a:ext cx="9166682" cy="4975207"/>
          </a:xfrm>
          <a:custGeom>
            <a:rect b="b" l="l" r="r" t="t"/>
            <a:pathLst>
              <a:path extrusionOk="0" h="4975207" w="9166682">
                <a:moveTo>
                  <a:pt x="0" y="0"/>
                </a:moveTo>
                <a:lnTo>
                  <a:pt x="9166682" y="0"/>
                </a:lnTo>
                <a:lnTo>
                  <a:pt x="9166682" y="4975207"/>
                </a:lnTo>
                <a:lnTo>
                  <a:pt x="0" y="4975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12" l="0" r="0" t="-17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0" y="2022451"/>
            <a:ext cx="8831292" cy="4975207"/>
          </a:xfrm>
          <a:custGeom>
            <a:rect b="b" l="l" r="r" t="t"/>
            <a:pathLst>
              <a:path extrusionOk="0" h="4975207" w="8831292">
                <a:moveTo>
                  <a:pt x="0" y="0"/>
                </a:moveTo>
                <a:lnTo>
                  <a:pt x="8831292" y="0"/>
                </a:lnTo>
                <a:lnTo>
                  <a:pt x="8831292" y="4975207"/>
                </a:lnTo>
                <a:lnTo>
                  <a:pt x="0" y="49752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980" r="-49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7738302" y="-14986"/>
            <a:ext cx="2185980" cy="1456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1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/>
          <p:nvPr/>
        </p:nvSpPr>
        <p:spPr>
          <a:xfrm>
            <a:off x="0" y="1181585"/>
            <a:ext cx="18130846" cy="6877217"/>
          </a:xfrm>
          <a:custGeom>
            <a:rect b="b" l="l" r="r" t="t"/>
            <a:pathLst>
              <a:path extrusionOk="0" h="6877217" w="18130846">
                <a:moveTo>
                  <a:pt x="0" y="0"/>
                </a:moveTo>
                <a:lnTo>
                  <a:pt x="18130846" y="0"/>
                </a:lnTo>
                <a:lnTo>
                  <a:pt x="18130846" y="6877217"/>
                </a:lnTo>
                <a:lnTo>
                  <a:pt x="0" y="6877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>
            <a:off x="8050530" y="-97762"/>
            <a:ext cx="2186940" cy="1477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/>
          <p:nvPr/>
        </p:nvSpPr>
        <p:spPr>
          <a:xfrm>
            <a:off x="2895600" y="1551530"/>
            <a:ext cx="13538050" cy="7183939"/>
          </a:xfrm>
          <a:custGeom>
            <a:rect b="b" l="l" r="r" t="t"/>
            <a:pathLst>
              <a:path extrusionOk="0" h="7183939" w="13538050">
                <a:moveTo>
                  <a:pt x="0" y="0"/>
                </a:moveTo>
                <a:lnTo>
                  <a:pt x="13538050" y="0"/>
                </a:lnTo>
                <a:lnTo>
                  <a:pt x="13538050" y="7183939"/>
                </a:lnTo>
                <a:lnTo>
                  <a:pt x="0" y="718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8050530" y="-16536"/>
            <a:ext cx="2186940" cy="1477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/>
          <p:nvPr/>
        </p:nvSpPr>
        <p:spPr>
          <a:xfrm>
            <a:off x="0" y="1520355"/>
            <a:ext cx="9144000" cy="5380892"/>
          </a:xfrm>
          <a:custGeom>
            <a:rect b="b" l="l" r="r" t="t"/>
            <a:pathLst>
              <a:path extrusionOk="0" h="5380892" w="9144000">
                <a:moveTo>
                  <a:pt x="0" y="0"/>
                </a:moveTo>
                <a:lnTo>
                  <a:pt x="9144000" y="0"/>
                </a:lnTo>
                <a:lnTo>
                  <a:pt x="9144000" y="5380892"/>
                </a:lnTo>
                <a:lnTo>
                  <a:pt x="0" y="5380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9144000" y="1520355"/>
            <a:ext cx="9144000" cy="5099538"/>
          </a:xfrm>
          <a:custGeom>
            <a:rect b="b" l="l" r="r" t="t"/>
            <a:pathLst>
              <a:path extrusionOk="0" h="5099538" w="9144000">
                <a:moveTo>
                  <a:pt x="0" y="0"/>
                </a:moveTo>
                <a:lnTo>
                  <a:pt x="9144000" y="0"/>
                </a:lnTo>
                <a:lnTo>
                  <a:pt x="9144000" y="5099538"/>
                </a:lnTo>
                <a:lnTo>
                  <a:pt x="0" y="50995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"/>
          <p:cNvSpPr txBox="1"/>
          <p:nvPr/>
        </p:nvSpPr>
        <p:spPr>
          <a:xfrm>
            <a:off x="8050530" y="142177"/>
            <a:ext cx="2186940" cy="1477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"/>
          <p:cNvSpPr/>
          <p:nvPr/>
        </p:nvSpPr>
        <p:spPr>
          <a:xfrm>
            <a:off x="9798081" y="1692774"/>
            <a:ext cx="8115300" cy="4232173"/>
          </a:xfrm>
          <a:custGeom>
            <a:rect b="b" l="l" r="r" t="t"/>
            <a:pathLst>
              <a:path extrusionOk="0" h="4232173" w="8115300">
                <a:moveTo>
                  <a:pt x="0" y="0"/>
                </a:moveTo>
                <a:lnTo>
                  <a:pt x="8115300" y="0"/>
                </a:lnTo>
                <a:lnTo>
                  <a:pt x="8115300" y="4232173"/>
                </a:lnTo>
                <a:lnTo>
                  <a:pt x="0" y="42321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5992037" y="26316"/>
            <a:ext cx="5134705" cy="1343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Model</a:t>
            </a:r>
            <a:endParaRPr/>
          </a:p>
        </p:txBody>
      </p:sp>
      <p:sp>
        <p:nvSpPr>
          <p:cNvPr id="295" name="Google Shape;295;p18"/>
          <p:cNvSpPr txBox="1"/>
          <p:nvPr/>
        </p:nvSpPr>
        <p:spPr>
          <a:xfrm>
            <a:off x="0" y="933450"/>
            <a:ext cx="8889552" cy="287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Architecture:</a:t>
            </a:r>
            <a:endParaRPr/>
          </a:p>
          <a:p>
            <a:pPr indent="-274149" lvl="1" marL="548301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39"/>
              <a:buFont typeface="Arial"/>
              <a:buChar char="•"/>
            </a:pPr>
            <a:r>
              <a:rPr b="0" i="0" lang="en-US" sz="2539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a Vision Transformer (ViT) model architecture.</a:t>
            </a:r>
            <a:endParaRPr/>
          </a:p>
          <a:p>
            <a:pPr indent="-274149" lvl="1" marL="548301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39"/>
              <a:buFont typeface="Arial"/>
              <a:buChar char="•"/>
            </a:pPr>
            <a:r>
              <a:rPr b="0" i="0" lang="en-US" sz="2539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 extracts image patch embeddings and processes them like sequences.</a:t>
            </a:r>
            <a:endParaRPr/>
          </a:p>
          <a:p>
            <a:pPr indent="-274149" lvl="1" marL="548301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39"/>
              <a:buFont typeface="Arial"/>
              <a:buChar char="•"/>
            </a:pPr>
            <a:r>
              <a:rPr b="0" i="0" lang="en-US" sz="2539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Fine-tuned on deepfake images to classify between real and fake.</a:t>
            </a:r>
            <a:endParaRPr/>
          </a:p>
        </p:txBody>
      </p:sp>
      <p:sp>
        <p:nvSpPr>
          <p:cNvPr id="296" name="Google Shape;296;p18"/>
          <p:cNvSpPr txBox="1"/>
          <p:nvPr/>
        </p:nvSpPr>
        <p:spPr>
          <a:xfrm>
            <a:off x="0" y="3713610"/>
            <a:ext cx="9516482" cy="6023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Hyperparameters &amp; Training Setup:</a:t>
            </a:r>
            <a:endParaRPr/>
          </a:p>
          <a:p>
            <a:pPr indent="-260788" lvl="1" marL="521575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15"/>
              <a:buFont typeface="Arial"/>
              <a:buChar char="•"/>
            </a:pPr>
            <a:r>
              <a:rPr b="0" i="0" lang="en-US" sz="241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 AdamW optimizer (adaptive learning rate for transformers).</a:t>
            </a:r>
            <a:endParaRPr/>
          </a:p>
          <a:p>
            <a:pPr indent="-260788" lvl="1" marL="521575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15"/>
              <a:buFont typeface="Arial"/>
              <a:buChar char="•"/>
            </a:pPr>
            <a:r>
              <a:rPr b="0" i="0" lang="en-US" sz="241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rate: 2e-5 (fine-tuned for efficient convergence).</a:t>
            </a:r>
            <a:endParaRPr/>
          </a:p>
          <a:p>
            <a:pPr indent="-260788" lvl="1" marL="521575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15"/>
              <a:buFont typeface="Arial"/>
              <a:buChar char="•"/>
            </a:pPr>
            <a:r>
              <a:rPr b="0" i="0" lang="en-US" sz="241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decay: 0.01 (to prevent overfitting during training).</a:t>
            </a:r>
            <a:endParaRPr/>
          </a:p>
          <a:p>
            <a:pPr indent="-260788" lvl="1" marL="521575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15"/>
              <a:buFont typeface="Arial"/>
              <a:buChar char="•"/>
            </a:pPr>
            <a:r>
              <a:rPr b="0" i="0" lang="en-US" sz="241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function: Cross-entropy (for binary classification: real vs fake).</a:t>
            </a:r>
            <a:endParaRPr/>
          </a:p>
          <a:p>
            <a:pPr indent="-260788" lvl="1" marL="521575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15"/>
              <a:buFont typeface="Arial"/>
              <a:buChar char="•"/>
            </a:pPr>
            <a:r>
              <a:rPr b="0" i="0" lang="en-US" sz="241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size: 8 (balanced based on GPU memory availability).</a:t>
            </a:r>
            <a:endParaRPr/>
          </a:p>
          <a:p>
            <a:pPr indent="-260788" lvl="1" marL="521575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15"/>
              <a:buFont typeface="Arial"/>
              <a:buChar char="•"/>
            </a:pPr>
            <a:r>
              <a:rPr b="0" i="0" lang="en-US" sz="241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epochs: 3 epochs (optimized to avoid overfitting).</a:t>
            </a:r>
            <a:endParaRPr/>
          </a:p>
          <a:p>
            <a:pPr indent="-260788" lvl="1" marL="521575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15"/>
              <a:buFont typeface="Arial"/>
              <a:buChar char="•"/>
            </a:pPr>
            <a:r>
              <a:rPr b="0" i="0" lang="en-US" sz="241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Validation and Test Evaluation done using accuracy, precision, recall, F1-score.</a:t>
            </a:r>
            <a:endParaRPr/>
          </a:p>
          <a:p>
            <a:pPr indent="-260788" lvl="1" marL="521575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15"/>
              <a:buFont typeface="Arial"/>
              <a:buChar char="•"/>
            </a:pPr>
            <a:r>
              <a:rPr b="0" i="0" lang="en-US" sz="241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checkpoints saved for inference and future fine-tuning.</a:t>
            </a:r>
            <a:endParaRPr/>
          </a:p>
          <a:p>
            <a:pPr indent="-260788" lvl="1" marL="521575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15"/>
              <a:buFont typeface="Arial"/>
              <a:buChar char="•"/>
            </a:pPr>
            <a:r>
              <a:rPr b="0" i="0" lang="en-US" sz="2415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accuracy achieved ~99%, and Test accuracy ~97% </a:t>
            </a:r>
            <a:endParaRPr/>
          </a:p>
          <a:p>
            <a:pPr indent="0" lvl="0" marL="0" marR="0" rtl="0" algn="l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indicating strong generalization with minimal overfitting.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/>
          <p:nvPr/>
        </p:nvSpPr>
        <p:spPr>
          <a:xfrm>
            <a:off x="1855818" y="1442681"/>
            <a:ext cx="14576365" cy="8199205"/>
          </a:xfrm>
          <a:custGeom>
            <a:rect b="b" l="l" r="r" t="t"/>
            <a:pathLst>
              <a:path extrusionOk="0" h="8199205" w="14576365">
                <a:moveTo>
                  <a:pt x="0" y="0"/>
                </a:moveTo>
                <a:lnTo>
                  <a:pt x="14576364" y="0"/>
                </a:lnTo>
                <a:lnTo>
                  <a:pt x="14576364" y="8199205"/>
                </a:lnTo>
                <a:lnTo>
                  <a:pt x="0" y="81992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9"/>
          <p:cNvSpPr txBox="1"/>
          <p:nvPr/>
        </p:nvSpPr>
        <p:spPr>
          <a:xfrm>
            <a:off x="6383597" y="405169"/>
            <a:ext cx="5520807" cy="103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Model Test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"/>
          <p:cNvPicPr preferRelativeResize="0"/>
          <p:nvPr/>
        </p:nvPicPr>
        <p:blipFill rotWithShape="1">
          <a:blip r:embed="rId3">
            <a:alphaModFix/>
          </a:blip>
          <a:srcRect b="657" l="0" r="0" t="657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"/>
          <p:cNvSpPr/>
          <p:nvPr/>
        </p:nvSpPr>
        <p:spPr>
          <a:xfrm>
            <a:off x="1028700" y="1227868"/>
            <a:ext cx="16230600" cy="7831264"/>
          </a:xfrm>
          <a:custGeom>
            <a:rect b="b" l="l" r="r" t="t"/>
            <a:pathLst>
              <a:path extrusionOk="0" h="7831264" w="16230600">
                <a:moveTo>
                  <a:pt x="0" y="0"/>
                </a:moveTo>
                <a:lnTo>
                  <a:pt x="16230600" y="0"/>
                </a:lnTo>
                <a:lnTo>
                  <a:pt x="16230600" y="7831264"/>
                </a:lnTo>
                <a:lnTo>
                  <a:pt x="0" y="7831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2395076" y="1028700"/>
            <a:ext cx="14978524" cy="8229600"/>
          </a:xfrm>
          <a:custGeom>
            <a:rect b="b" l="l" r="r" t="t"/>
            <a:pathLst>
              <a:path extrusionOk="0" h="8229600" w="14978524">
                <a:moveTo>
                  <a:pt x="0" y="0"/>
                </a:moveTo>
                <a:lnTo>
                  <a:pt x="14978524" y="0"/>
                </a:lnTo>
                <a:lnTo>
                  <a:pt x="149785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90000"/>
            </a:blip>
            <a:stretch>
              <a:fillRect b="-40999" l="0" r="0" t="-4100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10770007" y="3363328"/>
            <a:ext cx="4977587" cy="907883"/>
            <a:chOff x="0" y="-38100"/>
            <a:chExt cx="1310969" cy="239113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10770007" y="4309071"/>
            <a:ext cx="4977587" cy="907883"/>
            <a:chOff x="0" y="-38100"/>
            <a:chExt cx="1310969" cy="239113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2"/>
          <p:cNvSpPr txBox="1"/>
          <p:nvPr/>
        </p:nvSpPr>
        <p:spPr>
          <a:xfrm>
            <a:off x="11234569" y="3650457"/>
            <a:ext cx="404846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DATA STORAGE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11234569" y="4596200"/>
            <a:ext cx="404846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DATA ENGINEERING</a:t>
            </a:r>
            <a:endParaRPr/>
          </a:p>
        </p:txBody>
      </p:sp>
      <p:grpSp>
        <p:nvGrpSpPr>
          <p:cNvPr id="123" name="Google Shape;123;p2"/>
          <p:cNvGrpSpPr/>
          <p:nvPr/>
        </p:nvGrpSpPr>
        <p:grpSpPr>
          <a:xfrm>
            <a:off x="10770007" y="5254814"/>
            <a:ext cx="4977587" cy="907883"/>
            <a:chOff x="0" y="-38100"/>
            <a:chExt cx="1310969" cy="239113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2"/>
          <p:cNvSpPr txBox="1"/>
          <p:nvPr/>
        </p:nvSpPr>
        <p:spPr>
          <a:xfrm>
            <a:off x="10355194" y="5528356"/>
            <a:ext cx="5807212" cy="400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Multi-Model Structure/Eval</a:t>
            </a:r>
            <a:endParaRPr/>
          </a:p>
        </p:txBody>
      </p:sp>
      <p:grpSp>
        <p:nvGrpSpPr>
          <p:cNvPr id="127" name="Google Shape;127;p2"/>
          <p:cNvGrpSpPr/>
          <p:nvPr/>
        </p:nvGrpSpPr>
        <p:grpSpPr>
          <a:xfrm>
            <a:off x="10770007" y="6200558"/>
            <a:ext cx="4977587" cy="907883"/>
            <a:chOff x="0" y="-38100"/>
            <a:chExt cx="1310969" cy="239113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2"/>
          <p:cNvSpPr txBox="1"/>
          <p:nvPr/>
        </p:nvSpPr>
        <p:spPr>
          <a:xfrm>
            <a:off x="10637258" y="6486547"/>
            <a:ext cx="5243084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VISUALIZATIONS</a:t>
            </a:r>
            <a:endParaRPr/>
          </a:p>
        </p:txBody>
      </p:sp>
      <p:grpSp>
        <p:nvGrpSpPr>
          <p:cNvPr id="131" name="Google Shape;131;p2"/>
          <p:cNvGrpSpPr/>
          <p:nvPr/>
        </p:nvGrpSpPr>
        <p:grpSpPr>
          <a:xfrm>
            <a:off x="10770007" y="7150494"/>
            <a:ext cx="4977587" cy="907883"/>
            <a:chOff x="0" y="-38100"/>
            <a:chExt cx="1310969" cy="239113"/>
          </a:xfrm>
        </p:grpSpPr>
        <p:sp>
          <p:nvSpPr>
            <p:cNvPr id="132" name="Google Shape;132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"/>
          <p:cNvSpPr txBox="1"/>
          <p:nvPr/>
        </p:nvSpPr>
        <p:spPr>
          <a:xfrm>
            <a:off x="11234569" y="7432291"/>
            <a:ext cx="4048461" cy="400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Power BI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5958301" y="1824408"/>
            <a:ext cx="7452899" cy="477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98BA2"/>
                </a:solidFill>
                <a:latin typeface="Arial"/>
                <a:ea typeface="Arial"/>
                <a:cs typeface="Arial"/>
                <a:sym typeface="Arial"/>
              </a:rPr>
              <a:t>AGENDA:</a:t>
            </a:r>
            <a:endParaRPr/>
          </a:p>
        </p:txBody>
      </p:sp>
      <p:grpSp>
        <p:nvGrpSpPr>
          <p:cNvPr id="136" name="Google Shape;136;p2"/>
          <p:cNvGrpSpPr/>
          <p:nvPr/>
        </p:nvGrpSpPr>
        <p:grpSpPr>
          <a:xfrm>
            <a:off x="4906751" y="3363328"/>
            <a:ext cx="4977587" cy="907883"/>
            <a:chOff x="0" y="-38100"/>
            <a:chExt cx="1310969" cy="239113"/>
          </a:xfrm>
        </p:grpSpPr>
        <p:sp>
          <p:nvSpPr>
            <p:cNvPr id="137" name="Google Shape;137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2"/>
          <p:cNvGrpSpPr/>
          <p:nvPr/>
        </p:nvGrpSpPr>
        <p:grpSpPr>
          <a:xfrm>
            <a:off x="4906751" y="4314404"/>
            <a:ext cx="4977587" cy="907883"/>
            <a:chOff x="0" y="-38100"/>
            <a:chExt cx="1310969" cy="239113"/>
          </a:xfrm>
        </p:grpSpPr>
        <p:sp>
          <p:nvSpPr>
            <p:cNvPr id="140" name="Google Shape;140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2"/>
          <p:cNvGrpSpPr/>
          <p:nvPr/>
        </p:nvGrpSpPr>
        <p:grpSpPr>
          <a:xfrm>
            <a:off x="4906751" y="5246559"/>
            <a:ext cx="4977587" cy="907883"/>
            <a:chOff x="0" y="-38100"/>
            <a:chExt cx="1310969" cy="239113"/>
          </a:xfrm>
        </p:grpSpPr>
        <p:sp>
          <p:nvSpPr>
            <p:cNvPr id="143" name="Google Shape;143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4906751" y="6181231"/>
            <a:ext cx="4977587" cy="907883"/>
            <a:chOff x="0" y="-38100"/>
            <a:chExt cx="1310969" cy="239113"/>
          </a:xfrm>
        </p:grpSpPr>
        <p:sp>
          <p:nvSpPr>
            <p:cNvPr id="146" name="Google Shape;146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2"/>
          <p:cNvGrpSpPr/>
          <p:nvPr/>
        </p:nvGrpSpPr>
        <p:grpSpPr>
          <a:xfrm>
            <a:off x="4906751" y="7115903"/>
            <a:ext cx="4977587" cy="907883"/>
            <a:chOff x="0" y="-38100"/>
            <a:chExt cx="1310969" cy="239113"/>
          </a:xfrm>
        </p:grpSpPr>
        <p:sp>
          <p:nvSpPr>
            <p:cNvPr id="149" name="Google Shape;149;p2"/>
            <p:cNvSpPr/>
            <p:nvPr/>
          </p:nvSpPr>
          <p:spPr>
            <a:xfrm>
              <a:off x="0" y="0"/>
              <a:ext cx="1310969" cy="201013"/>
            </a:xfrm>
            <a:custGeom>
              <a:rect b="b" l="l" r="r" t="t"/>
              <a:pathLst>
                <a:path extrusionOk="0" h="201013" w="1310969">
                  <a:moveTo>
                    <a:pt x="7777" y="0"/>
                  </a:moveTo>
                  <a:lnTo>
                    <a:pt x="1303193" y="0"/>
                  </a:lnTo>
                  <a:cubicBezTo>
                    <a:pt x="1307488" y="0"/>
                    <a:pt x="1310969" y="3482"/>
                    <a:pt x="1310969" y="7777"/>
                  </a:cubicBezTo>
                  <a:lnTo>
                    <a:pt x="1310969" y="193236"/>
                  </a:lnTo>
                  <a:cubicBezTo>
                    <a:pt x="1310969" y="197531"/>
                    <a:pt x="1307488" y="201013"/>
                    <a:pt x="1303193" y="201013"/>
                  </a:cubicBezTo>
                  <a:lnTo>
                    <a:pt x="7777" y="201013"/>
                  </a:lnTo>
                  <a:cubicBezTo>
                    <a:pt x="3482" y="201013"/>
                    <a:pt x="0" y="197531"/>
                    <a:pt x="0" y="193236"/>
                  </a:cubicBezTo>
                  <a:lnTo>
                    <a:pt x="0" y="7777"/>
                  </a:lnTo>
                  <a:cubicBezTo>
                    <a:pt x="0" y="3482"/>
                    <a:pt x="3482" y="0"/>
                    <a:pt x="7777" y="0"/>
                  </a:cubicBezTo>
                  <a:close/>
                </a:path>
              </a:pathLst>
            </a:custGeom>
            <a:solidFill>
              <a:srgbClr val="1AD18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 txBox="1"/>
            <p:nvPr/>
          </p:nvSpPr>
          <p:spPr>
            <a:xfrm>
              <a:off x="0" y="-38100"/>
              <a:ext cx="1310969" cy="2391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2"/>
          <p:cNvSpPr txBox="1"/>
          <p:nvPr/>
        </p:nvSpPr>
        <p:spPr>
          <a:xfrm>
            <a:off x="5095539" y="3650457"/>
            <a:ext cx="404846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BUSINESS PROBLEM</a:t>
            </a:r>
            <a:endParaRPr/>
          </a:p>
        </p:txBody>
      </p:sp>
      <p:sp>
        <p:nvSpPr>
          <p:cNvPr id="152" name="Google Shape;152;p2"/>
          <p:cNvSpPr txBox="1"/>
          <p:nvPr/>
        </p:nvSpPr>
        <p:spPr>
          <a:xfrm>
            <a:off x="5095539" y="4586741"/>
            <a:ext cx="404846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BUSINESS SOLUTION</a:t>
            </a:r>
            <a:endParaRPr/>
          </a:p>
        </p:txBody>
      </p:sp>
      <p:sp>
        <p:nvSpPr>
          <p:cNvPr id="153" name="Google Shape;153;p2"/>
          <p:cNvSpPr txBox="1"/>
          <p:nvPr/>
        </p:nvSpPr>
        <p:spPr>
          <a:xfrm>
            <a:off x="5371314" y="5528356"/>
            <a:ext cx="404846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DATA SOURCE</a:t>
            </a:r>
            <a:endParaRPr/>
          </a:p>
        </p:txBody>
      </p:sp>
      <p:sp>
        <p:nvSpPr>
          <p:cNvPr id="154" name="Google Shape;154;p2"/>
          <p:cNvSpPr txBox="1"/>
          <p:nvPr/>
        </p:nvSpPr>
        <p:spPr>
          <a:xfrm>
            <a:off x="5371314" y="6478292"/>
            <a:ext cx="404846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DATA ARCHITECTURE</a:t>
            </a:r>
            <a:endParaRPr/>
          </a:p>
        </p:txBody>
      </p:sp>
      <p:sp>
        <p:nvSpPr>
          <p:cNvPr id="155" name="Google Shape;155;p2"/>
          <p:cNvSpPr txBox="1"/>
          <p:nvPr/>
        </p:nvSpPr>
        <p:spPr>
          <a:xfrm>
            <a:off x="5371314" y="7397700"/>
            <a:ext cx="4048461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25879"/>
                </a:solidFill>
                <a:latin typeface="Tomorrow"/>
                <a:ea typeface="Tomorrow"/>
                <a:cs typeface="Tomorrow"/>
                <a:sym typeface="Tomorrow"/>
              </a:rPr>
              <a:t>DATA QUALITY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/>
          <p:nvPr/>
        </p:nvSpPr>
        <p:spPr>
          <a:xfrm>
            <a:off x="1342869" y="1442681"/>
            <a:ext cx="15094630" cy="8490729"/>
          </a:xfrm>
          <a:custGeom>
            <a:rect b="b" l="l" r="r" t="t"/>
            <a:pathLst>
              <a:path extrusionOk="0" h="8490729" w="15094630">
                <a:moveTo>
                  <a:pt x="0" y="0"/>
                </a:moveTo>
                <a:lnTo>
                  <a:pt x="15094630" y="0"/>
                </a:lnTo>
                <a:lnTo>
                  <a:pt x="15094630" y="8490729"/>
                </a:lnTo>
                <a:lnTo>
                  <a:pt x="0" y="84907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6383597" y="405169"/>
            <a:ext cx="5520807" cy="103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Model Test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/>
          <p:nvPr/>
        </p:nvSpPr>
        <p:spPr>
          <a:xfrm>
            <a:off x="1724431" y="1442681"/>
            <a:ext cx="14839137" cy="8347015"/>
          </a:xfrm>
          <a:custGeom>
            <a:rect b="b" l="l" r="r" t="t"/>
            <a:pathLst>
              <a:path extrusionOk="0" h="8347015" w="14839137">
                <a:moveTo>
                  <a:pt x="0" y="0"/>
                </a:moveTo>
                <a:lnTo>
                  <a:pt x="14839138" y="0"/>
                </a:lnTo>
                <a:lnTo>
                  <a:pt x="14839138" y="8347015"/>
                </a:lnTo>
                <a:lnTo>
                  <a:pt x="0" y="8347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1"/>
          <p:cNvSpPr txBox="1"/>
          <p:nvPr/>
        </p:nvSpPr>
        <p:spPr>
          <a:xfrm>
            <a:off x="5825326" y="302394"/>
            <a:ext cx="6079078" cy="1140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Model Test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/>
          <p:nvPr/>
        </p:nvSpPr>
        <p:spPr>
          <a:xfrm>
            <a:off x="10776200" y="146600"/>
            <a:ext cx="7511233" cy="6722762"/>
          </a:xfrm>
          <a:custGeom>
            <a:rect b="b" l="l" r="r" t="t"/>
            <a:pathLst>
              <a:path extrusionOk="0" h="4099245" w="6517339">
                <a:moveTo>
                  <a:pt x="0" y="0"/>
                </a:moveTo>
                <a:lnTo>
                  <a:pt x="6517339" y="0"/>
                </a:lnTo>
                <a:lnTo>
                  <a:pt x="6517339" y="4099245"/>
                </a:lnTo>
                <a:lnTo>
                  <a:pt x="0" y="40992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5944537" y="-209550"/>
            <a:ext cx="5946457" cy="10001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48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Text Model Overview</a:t>
            </a:r>
            <a:endParaRPr/>
          </a:p>
        </p:txBody>
      </p:sp>
      <p:sp>
        <p:nvSpPr>
          <p:cNvPr id="321" name="Google Shape;321;p22"/>
          <p:cNvSpPr txBox="1"/>
          <p:nvPr/>
        </p:nvSpPr>
        <p:spPr>
          <a:xfrm>
            <a:off x="0" y="1427024"/>
            <a:ext cx="10776193" cy="20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13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Model Architecture : </a:t>
            </a:r>
            <a:endParaRPr/>
          </a:p>
          <a:p>
            <a:pPr indent="-249727" lvl="1" marL="499454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13"/>
              <a:buFont typeface="Arial"/>
              <a:buChar char="•"/>
            </a:pPr>
            <a:r>
              <a:rPr b="0" i="0" lang="en-US" sz="231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Fine-tuned BERT Base (bert-base-uncased) model.</a:t>
            </a:r>
            <a:endParaRPr/>
          </a:p>
          <a:p>
            <a:pPr indent="-249727" lvl="1" marL="499454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13"/>
              <a:buFont typeface="Arial"/>
              <a:buChar char="•"/>
            </a:pPr>
            <a:r>
              <a:rPr b="0" i="0" lang="en-US" sz="231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Pretrained BERT provides strong language understanding for text classification.</a:t>
            </a:r>
            <a:endParaRPr/>
          </a:p>
          <a:p>
            <a:pPr indent="-249727" lvl="1" marL="499454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13"/>
              <a:buFont typeface="Arial"/>
              <a:buChar char="•"/>
            </a:pPr>
            <a:r>
              <a:rPr b="0" i="0" lang="en-US" sz="231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head added on top of BERT embeddings.</a:t>
            </a:r>
            <a:endParaRPr/>
          </a:p>
          <a:p>
            <a:pPr indent="-249727" lvl="1" marL="499454" marR="0" rtl="0" algn="just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13"/>
              <a:buFont typeface="Arial"/>
              <a:buChar char="•"/>
            </a:pPr>
            <a:r>
              <a:rPr b="0" i="0" lang="en-US" sz="2313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predicts whether a given news caption is Real News or Fake News</a:t>
            </a:r>
            <a:endParaRPr/>
          </a:p>
        </p:txBody>
      </p:sp>
      <p:sp>
        <p:nvSpPr>
          <p:cNvPr id="322" name="Google Shape;322;p22"/>
          <p:cNvSpPr txBox="1"/>
          <p:nvPr/>
        </p:nvSpPr>
        <p:spPr>
          <a:xfrm>
            <a:off x="163711" y="4128886"/>
            <a:ext cx="8151957" cy="3445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89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Hyperparameters &amp; Training Setup:</a:t>
            </a:r>
            <a:endParaRPr/>
          </a:p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 AdamW optimizer (with weight decay).</a:t>
            </a:r>
            <a:endParaRPr/>
          </a:p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Rate: 2e-5 (0.00002).</a:t>
            </a:r>
            <a:endParaRPr/>
          </a:p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Size: 16.</a:t>
            </a:r>
            <a:endParaRPr/>
          </a:p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Epochs: 4 (early stopping if validation loss plateaued).</a:t>
            </a:r>
            <a:endParaRPr/>
          </a:p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Function: Cross-Entropy Loss (for binary classification).</a:t>
            </a:r>
            <a:endParaRPr/>
          </a:p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Tokenizer: bert-base-uncased tokenizer for input preprocessing.</a:t>
            </a:r>
            <a:endParaRPr/>
          </a:p>
          <a:p>
            <a:pPr indent="0" lvl="0" marL="0" marR="0" rtl="0" algn="l">
              <a:lnSpc>
                <a:spcPct val="140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Input: Tokenized text padded/truncated to 128 tokens maximum.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/>
          <p:nvPr/>
        </p:nvSpPr>
        <p:spPr>
          <a:xfrm>
            <a:off x="1228624" y="0"/>
            <a:ext cx="7137786" cy="10287000"/>
          </a:xfrm>
          <a:custGeom>
            <a:rect b="b" l="l" r="r" t="t"/>
            <a:pathLst>
              <a:path extrusionOk="0" h="10287000" w="7137786">
                <a:moveTo>
                  <a:pt x="0" y="0"/>
                </a:moveTo>
                <a:lnTo>
                  <a:pt x="7137787" y="0"/>
                </a:lnTo>
                <a:lnTo>
                  <a:pt x="71377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76" l="-1967" r="-446" t="-40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"/>
          <p:cNvSpPr/>
          <p:nvPr/>
        </p:nvSpPr>
        <p:spPr>
          <a:xfrm>
            <a:off x="265586" y="2290020"/>
            <a:ext cx="17756828" cy="5706960"/>
          </a:xfrm>
          <a:custGeom>
            <a:rect b="b" l="l" r="r" t="t"/>
            <a:pathLst>
              <a:path extrusionOk="0" h="5706960" w="17756828">
                <a:moveTo>
                  <a:pt x="0" y="0"/>
                </a:moveTo>
                <a:lnTo>
                  <a:pt x="17756828" y="0"/>
                </a:lnTo>
                <a:lnTo>
                  <a:pt x="17756828" y="5706960"/>
                </a:lnTo>
                <a:lnTo>
                  <a:pt x="0" y="5706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5017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5334000" y="159703"/>
            <a:ext cx="5313055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endParaRPr/>
          </a:p>
        </p:txBody>
      </p:sp>
      <p:pic>
        <p:nvPicPr>
          <p:cNvPr id="334" name="Google Shape;3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48223" y="562717"/>
            <a:ext cx="1007531" cy="931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/>
          <p:nvPr/>
        </p:nvSpPr>
        <p:spPr>
          <a:xfrm>
            <a:off x="46578" y="3401304"/>
            <a:ext cx="18241422" cy="5856996"/>
          </a:xfrm>
          <a:custGeom>
            <a:rect b="b" l="l" r="r" t="t"/>
            <a:pathLst>
              <a:path extrusionOk="0" h="5856996" w="18241422">
                <a:moveTo>
                  <a:pt x="0" y="0"/>
                </a:moveTo>
                <a:lnTo>
                  <a:pt x="18241422" y="0"/>
                </a:lnTo>
                <a:lnTo>
                  <a:pt x="18241422" y="5856996"/>
                </a:lnTo>
                <a:lnTo>
                  <a:pt x="0" y="5856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5632" l="-25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23895" y="1492076"/>
            <a:ext cx="1007531" cy="93196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 txBox="1"/>
          <p:nvPr/>
        </p:nvSpPr>
        <p:spPr>
          <a:xfrm>
            <a:off x="5257801" y="1089062"/>
            <a:ext cx="4972646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6"/>
          <p:cNvSpPr/>
          <p:nvPr/>
        </p:nvSpPr>
        <p:spPr>
          <a:xfrm>
            <a:off x="12331469" y="3142790"/>
            <a:ext cx="5956531" cy="7144210"/>
          </a:xfrm>
          <a:custGeom>
            <a:rect b="b" l="l" r="r" t="t"/>
            <a:pathLst>
              <a:path extrusionOk="0" h="7144210" w="5956531">
                <a:moveTo>
                  <a:pt x="0" y="0"/>
                </a:moveTo>
                <a:lnTo>
                  <a:pt x="5956531" y="0"/>
                </a:lnTo>
                <a:lnTo>
                  <a:pt x="5956531" y="7144210"/>
                </a:lnTo>
                <a:lnTo>
                  <a:pt x="0" y="7144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153" r="-514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6"/>
          <p:cNvSpPr/>
          <p:nvPr/>
        </p:nvSpPr>
        <p:spPr>
          <a:xfrm>
            <a:off x="0" y="3142790"/>
            <a:ext cx="5063090" cy="7144210"/>
          </a:xfrm>
          <a:custGeom>
            <a:rect b="b" l="l" r="r" t="t"/>
            <a:pathLst>
              <a:path extrusionOk="0" h="7144210" w="5063090">
                <a:moveTo>
                  <a:pt x="0" y="0"/>
                </a:moveTo>
                <a:lnTo>
                  <a:pt x="5063090" y="0"/>
                </a:lnTo>
                <a:lnTo>
                  <a:pt x="5063090" y="7144210"/>
                </a:lnTo>
                <a:lnTo>
                  <a:pt x="0" y="7144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20" l="0" r="0" t="-514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26"/>
          <p:cNvGrpSpPr/>
          <p:nvPr/>
        </p:nvGrpSpPr>
        <p:grpSpPr>
          <a:xfrm>
            <a:off x="5308666" y="7696655"/>
            <a:ext cx="6777228" cy="2025253"/>
            <a:chOff x="0" y="0"/>
            <a:chExt cx="1784949" cy="533400"/>
          </a:xfrm>
        </p:grpSpPr>
        <p:sp>
          <p:nvSpPr>
            <p:cNvPr id="349" name="Google Shape;349;p26"/>
            <p:cNvSpPr/>
            <p:nvPr/>
          </p:nvSpPr>
          <p:spPr>
            <a:xfrm>
              <a:off x="0" y="0"/>
              <a:ext cx="1784949" cy="533400"/>
            </a:xfrm>
            <a:custGeom>
              <a:rect b="b" l="l" r="r" t="t"/>
              <a:pathLst>
                <a:path extrusionOk="0" h="533400" w="1784949">
                  <a:moveTo>
                    <a:pt x="273050" y="0"/>
                  </a:moveTo>
                  <a:lnTo>
                    <a:pt x="0" y="266700"/>
                  </a:lnTo>
                  <a:lnTo>
                    <a:pt x="273050" y="533400"/>
                  </a:lnTo>
                  <a:lnTo>
                    <a:pt x="273050" y="400050"/>
                  </a:lnTo>
                  <a:lnTo>
                    <a:pt x="1511899" y="400050"/>
                  </a:lnTo>
                  <a:lnTo>
                    <a:pt x="1511899" y="533400"/>
                  </a:lnTo>
                  <a:lnTo>
                    <a:pt x="1784949" y="266700"/>
                  </a:lnTo>
                  <a:lnTo>
                    <a:pt x="1511899" y="0"/>
                  </a:lnTo>
                  <a:lnTo>
                    <a:pt x="1511899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 txBox="1"/>
            <p:nvPr/>
          </p:nvSpPr>
          <p:spPr>
            <a:xfrm>
              <a:off x="101600" y="53975"/>
              <a:ext cx="1581749" cy="339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26"/>
          <p:cNvSpPr txBox="1"/>
          <p:nvPr/>
        </p:nvSpPr>
        <p:spPr>
          <a:xfrm>
            <a:off x="1979265" y="-123813"/>
            <a:ext cx="14329470" cy="1152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Times"/>
                <a:ea typeface="Times"/>
                <a:cs typeface="Times"/>
                <a:sym typeface="Times"/>
              </a:rPr>
              <a:t>Training/ Testing Workflow for Video Model </a:t>
            </a:r>
            <a:endParaRPr/>
          </a:p>
        </p:txBody>
      </p:sp>
      <p:sp>
        <p:nvSpPr>
          <p:cNvPr id="352" name="Google Shape;352;p26"/>
          <p:cNvSpPr txBox="1"/>
          <p:nvPr/>
        </p:nvSpPr>
        <p:spPr>
          <a:xfrm>
            <a:off x="0" y="1659909"/>
            <a:ext cx="16888633" cy="118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avoid Bias, and imbalance, we trained our Model using an equal number of fake &amp; real videos.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"/>
          <p:cNvSpPr/>
          <p:nvPr/>
        </p:nvSpPr>
        <p:spPr>
          <a:xfrm>
            <a:off x="10376102" y="1726584"/>
            <a:ext cx="7911898" cy="5065910"/>
          </a:xfrm>
          <a:custGeom>
            <a:rect b="b" l="l" r="r" t="t"/>
            <a:pathLst>
              <a:path extrusionOk="0" h="5065910" w="7911898">
                <a:moveTo>
                  <a:pt x="0" y="0"/>
                </a:moveTo>
                <a:lnTo>
                  <a:pt x="7911898" y="0"/>
                </a:lnTo>
                <a:lnTo>
                  <a:pt x="7911898" y="5065910"/>
                </a:lnTo>
                <a:lnTo>
                  <a:pt x="0" y="5065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2773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15007949" y="8099304"/>
            <a:ext cx="3280051" cy="2174817"/>
          </a:xfrm>
          <a:custGeom>
            <a:rect b="b" l="l" r="r" t="t"/>
            <a:pathLst>
              <a:path extrusionOk="0" h="2174817" w="3280051">
                <a:moveTo>
                  <a:pt x="0" y="0"/>
                </a:moveTo>
                <a:lnTo>
                  <a:pt x="3280051" y="0"/>
                </a:lnTo>
                <a:lnTo>
                  <a:pt x="3280051" y="2174817"/>
                </a:lnTo>
                <a:lnTo>
                  <a:pt x="0" y="2174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762000" y="-171450"/>
            <a:ext cx="16916234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More About our Video Model</a:t>
            </a:r>
            <a:endParaRPr/>
          </a:p>
        </p:txBody>
      </p:sp>
      <p:sp>
        <p:nvSpPr>
          <p:cNvPr id="360" name="Google Shape;360;p27"/>
          <p:cNvSpPr txBox="1"/>
          <p:nvPr/>
        </p:nvSpPr>
        <p:spPr>
          <a:xfrm>
            <a:off x="193048" y="1621809"/>
            <a:ext cx="9894059" cy="3546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Architecture: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a Combination of CNN (ResNeXt) and RNN (LSTM).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ResNeXt CNN extracts frame-level features.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LSTM network uses these features to classify videos as deepfake or pristine.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Labels are loaded using Data Loader from the training split.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trained on extracted features from the sequential video frames.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27"/>
          <p:cNvSpPr txBox="1"/>
          <p:nvPr/>
        </p:nvSpPr>
        <p:spPr>
          <a:xfrm>
            <a:off x="375299" y="4747794"/>
            <a:ext cx="10000804" cy="3984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Hyperparameters &amp; Training Setup: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 Adam optimizer with adaptive learning rate.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rate: Tuned to 1e-5 (0.00001).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Weight decay: 1e-3 for better generalization.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 function: Cross-entropy (suitable for classification tasks).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size: Set to 4, for experimental environment.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training was used to optimize computational resource usage.</a:t>
            </a:r>
            <a:endParaRPr/>
          </a:p>
          <a:p>
            <a:pPr indent="-269877" lvl="1" marL="53975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Epoch to help with model training &amp; added Unfreezing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/>
          <p:nvPr/>
        </p:nvSpPr>
        <p:spPr>
          <a:xfrm>
            <a:off x="10837256" y="4150566"/>
            <a:ext cx="7450744" cy="6136434"/>
          </a:xfrm>
          <a:custGeom>
            <a:rect b="b" l="l" r="r" t="t"/>
            <a:pathLst>
              <a:path extrusionOk="0" h="6136434" w="7450744">
                <a:moveTo>
                  <a:pt x="0" y="0"/>
                </a:moveTo>
                <a:lnTo>
                  <a:pt x="7450744" y="0"/>
                </a:lnTo>
                <a:lnTo>
                  <a:pt x="7450744" y="6136434"/>
                </a:lnTo>
                <a:lnTo>
                  <a:pt x="0" y="6136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8955" l="-21882" r="-21205" t="-1659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4610638" y="332815"/>
            <a:ext cx="7124162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Video Time!</a:t>
            </a:r>
            <a:endParaRPr/>
          </a:p>
        </p:txBody>
      </p:sp>
      <p:sp>
        <p:nvSpPr>
          <p:cNvPr id="368" name="Google Shape;368;p28"/>
          <p:cNvSpPr txBox="1"/>
          <p:nvPr/>
        </p:nvSpPr>
        <p:spPr>
          <a:xfrm>
            <a:off x="228600" y="3619500"/>
            <a:ext cx="9925131" cy="5196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3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Preprocessing &amp; Frame Extraction Summary:</a:t>
            </a:r>
            <a:endParaRPr/>
          </a:p>
          <a:p>
            <a:pPr indent="-262628" lvl="1" marL="525257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2"/>
              <a:buFont typeface="Arial"/>
              <a:buChar char="•"/>
            </a:pPr>
            <a:r>
              <a:rPr b="0" i="0" lang="en-US" sz="243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Videos are split into frames.</a:t>
            </a:r>
            <a:endParaRPr/>
          </a:p>
          <a:p>
            <a:pPr indent="-262628" lvl="1" marL="525257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2"/>
              <a:buFont typeface="Arial"/>
              <a:buChar char="•"/>
            </a:pPr>
            <a:r>
              <a:rPr b="0" i="0" lang="en-US" sz="243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 is applied to each frame.</a:t>
            </a:r>
            <a:endParaRPr/>
          </a:p>
          <a:p>
            <a:pPr indent="-262628" lvl="1" marL="525257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2"/>
              <a:buFont typeface="Arial"/>
              <a:buChar char="•"/>
            </a:pPr>
            <a:r>
              <a:rPr b="0" i="0" lang="en-US" sz="243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face-cropped frames are kept; non-face frames are discarded.</a:t>
            </a:r>
            <a:endParaRPr/>
          </a:p>
          <a:p>
            <a:pPr indent="-262628" lvl="1" marL="525257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2"/>
              <a:buFont typeface="Arial"/>
              <a:buChar char="•"/>
            </a:pPr>
            <a:r>
              <a:rPr b="0" i="0" lang="en-US" sz="243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Frames are recombined to create videos that show only the face.</a:t>
            </a:r>
            <a:endParaRPr/>
          </a:p>
          <a:p>
            <a:pPr indent="-262628" lvl="1" marL="525257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2"/>
              <a:buFont typeface="Arial"/>
              <a:buChar char="•"/>
            </a:pPr>
            <a:r>
              <a:rPr b="0" i="0" lang="en-US" sz="243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threshold of 150 frames per video is chosen to maintain uniformity and reduce computation load.</a:t>
            </a:r>
            <a:endParaRPr/>
          </a:p>
          <a:p>
            <a:pPr indent="-262628" lvl="1" marL="525257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2"/>
              <a:buFont typeface="Arial"/>
              <a:buChar char="•"/>
            </a:pPr>
            <a:r>
              <a:rPr b="0" i="0" lang="en-US" sz="243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first 150 frames (in sequence) are selected, not random frames.</a:t>
            </a:r>
            <a:endParaRPr/>
          </a:p>
          <a:p>
            <a:pPr indent="-262628" lvl="1" marL="525257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2"/>
              <a:buFont typeface="Arial"/>
              <a:buChar char="•"/>
            </a:pPr>
            <a:r>
              <a:rPr b="0" i="0" lang="en-US" sz="243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is saved at 30 frames per second and 112x112 resolution.</a:t>
            </a:r>
            <a:endParaRPr/>
          </a:p>
          <a:p>
            <a:pPr indent="-262628" lvl="1" marL="525257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32"/>
              <a:buFont typeface="Arial"/>
              <a:buChar char="•"/>
            </a:pPr>
            <a:r>
              <a:rPr b="0" i="0" lang="en-US" sz="2432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Designed to support LSTM-based sequential learning for better temporal modeling.</a:t>
            </a:r>
            <a:endParaRPr/>
          </a:p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32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9"/>
          <p:cNvSpPr txBox="1"/>
          <p:nvPr/>
        </p:nvSpPr>
        <p:spPr>
          <a:xfrm>
            <a:off x="2286000" y="6094944"/>
            <a:ext cx="13716000" cy="1728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 rot="10800000">
            <a:off x="-1" y="-3"/>
            <a:ext cx="14068786" cy="5943603"/>
          </a:xfrm>
          <a:custGeom>
            <a:rect b="b" l="l" r="r" t="t"/>
            <a:pathLst>
              <a:path extrusionOk="0" h="3752527" w="9379192">
                <a:moveTo>
                  <a:pt x="9379192" y="3752527"/>
                </a:moveTo>
                <a:lnTo>
                  <a:pt x="3293459" y="3752527"/>
                </a:lnTo>
                <a:lnTo>
                  <a:pt x="3297156" y="3752055"/>
                </a:lnTo>
                <a:cubicBezTo>
                  <a:pt x="3412975" y="3736577"/>
                  <a:pt x="3551454" y="3714906"/>
                  <a:pt x="3642095" y="3690141"/>
                </a:cubicBezTo>
                <a:cubicBezTo>
                  <a:pt x="3380244" y="3686012"/>
                  <a:pt x="2347945" y="3529162"/>
                  <a:pt x="2307659" y="3500267"/>
                </a:cubicBezTo>
                <a:cubicBezTo>
                  <a:pt x="2327803" y="3492012"/>
                  <a:pt x="2358017" y="3483757"/>
                  <a:pt x="2383194" y="3475501"/>
                </a:cubicBezTo>
                <a:cubicBezTo>
                  <a:pt x="2327803" y="3450736"/>
                  <a:pt x="2282482" y="3421842"/>
                  <a:pt x="2237161" y="3376437"/>
                </a:cubicBezTo>
                <a:cubicBezTo>
                  <a:pt x="2091129" y="3223714"/>
                  <a:pt x="1844384" y="3277374"/>
                  <a:pt x="1637924" y="3219585"/>
                </a:cubicBezTo>
                <a:cubicBezTo>
                  <a:pt x="1768850" y="2897627"/>
                  <a:pt x="2116307" y="3017329"/>
                  <a:pt x="2383194" y="2955415"/>
                </a:cubicBezTo>
                <a:cubicBezTo>
                  <a:pt x="1683245" y="2765541"/>
                  <a:pt x="1819207" y="2666477"/>
                  <a:pt x="1542249" y="2596307"/>
                </a:cubicBezTo>
                <a:cubicBezTo>
                  <a:pt x="1194791" y="2509625"/>
                  <a:pt x="1114221" y="2509625"/>
                  <a:pt x="1114221" y="2509625"/>
                </a:cubicBezTo>
                <a:cubicBezTo>
                  <a:pt x="1522105" y="2245455"/>
                  <a:pt x="2010559" y="2530264"/>
                  <a:pt x="2524191" y="2059708"/>
                </a:cubicBezTo>
                <a:cubicBezTo>
                  <a:pt x="2030701" y="1993667"/>
                  <a:pt x="555269" y="1960645"/>
                  <a:pt x="238027" y="1836815"/>
                </a:cubicBezTo>
                <a:cubicBezTo>
                  <a:pt x="358880" y="1882219"/>
                  <a:pt x="368952" y="1746006"/>
                  <a:pt x="424343" y="1746006"/>
                </a:cubicBezTo>
                <a:cubicBezTo>
                  <a:pt x="892655" y="1741879"/>
                  <a:pt x="1371037" y="1820305"/>
                  <a:pt x="1844384" y="1770772"/>
                </a:cubicBezTo>
                <a:cubicBezTo>
                  <a:pt x="1929989" y="1766645"/>
                  <a:pt x="2065951" y="1803793"/>
                  <a:pt x="2081058" y="1700602"/>
                </a:cubicBezTo>
                <a:cubicBezTo>
                  <a:pt x="2096164" y="1572644"/>
                  <a:pt x="1919919" y="1601537"/>
                  <a:pt x="1844384" y="1589154"/>
                </a:cubicBezTo>
                <a:cubicBezTo>
                  <a:pt x="1537212" y="1547877"/>
                  <a:pt x="1235076" y="1531367"/>
                  <a:pt x="922869" y="1506601"/>
                </a:cubicBezTo>
                <a:cubicBezTo>
                  <a:pt x="791943" y="1494218"/>
                  <a:pt x="630804" y="1518984"/>
                  <a:pt x="681160" y="1320855"/>
                </a:cubicBezTo>
                <a:cubicBezTo>
                  <a:pt x="640874" y="1130983"/>
                  <a:pt x="399166" y="1197025"/>
                  <a:pt x="273276" y="1106216"/>
                </a:cubicBezTo>
                <a:cubicBezTo>
                  <a:pt x="333703" y="998897"/>
                  <a:pt x="504913" y="1073196"/>
                  <a:pt x="555269" y="928727"/>
                </a:cubicBezTo>
                <a:cubicBezTo>
                  <a:pt x="313560" y="974131"/>
                  <a:pt x="338738" y="660428"/>
                  <a:pt x="97029" y="664555"/>
                </a:cubicBezTo>
                <a:cubicBezTo>
                  <a:pt x="-104395" y="478810"/>
                  <a:pt x="41638" y="388001"/>
                  <a:pt x="227955" y="317831"/>
                </a:cubicBezTo>
                <a:cubicBezTo>
                  <a:pt x="469664" y="231150"/>
                  <a:pt x="736551" y="251788"/>
                  <a:pt x="998402" y="235277"/>
                </a:cubicBezTo>
                <a:cubicBezTo>
                  <a:pt x="1345860" y="198128"/>
                  <a:pt x="1678209" y="111447"/>
                  <a:pt x="2030701" y="115575"/>
                </a:cubicBezTo>
                <a:cubicBezTo>
                  <a:pt x="2363052" y="28893"/>
                  <a:pt x="2730650" y="123829"/>
                  <a:pt x="3068036" y="12383"/>
                </a:cubicBezTo>
                <a:cubicBezTo>
                  <a:pt x="3410457" y="12383"/>
                  <a:pt x="3757914" y="12383"/>
                  <a:pt x="4105370" y="12383"/>
                </a:cubicBezTo>
                <a:cubicBezTo>
                  <a:pt x="4206084" y="16510"/>
                  <a:pt x="4301759" y="16510"/>
                  <a:pt x="4402472" y="20638"/>
                </a:cubicBezTo>
                <a:cubicBezTo>
                  <a:pt x="4402472" y="20638"/>
                  <a:pt x="4407507" y="20638"/>
                  <a:pt x="4407507" y="20638"/>
                </a:cubicBezTo>
                <a:cubicBezTo>
                  <a:pt x="4840570" y="33022"/>
                  <a:pt x="5268596" y="41276"/>
                  <a:pt x="5696622" y="57788"/>
                </a:cubicBezTo>
                <a:cubicBezTo>
                  <a:pt x="5857761" y="57788"/>
                  <a:pt x="6013864" y="61915"/>
                  <a:pt x="6175004" y="61915"/>
                </a:cubicBezTo>
                <a:cubicBezTo>
                  <a:pt x="6517425" y="82553"/>
                  <a:pt x="6864883" y="94936"/>
                  <a:pt x="7212339" y="66042"/>
                </a:cubicBezTo>
                <a:cubicBezTo>
                  <a:pt x="7559796" y="90809"/>
                  <a:pt x="7897182" y="74298"/>
                  <a:pt x="8244638" y="49532"/>
                </a:cubicBezTo>
                <a:cubicBezTo>
                  <a:pt x="8597130" y="78426"/>
                  <a:pt x="8944587" y="37149"/>
                  <a:pt x="9292044" y="0"/>
                </a:cubicBezTo>
                <a:lnTo>
                  <a:pt x="9379192" y="2762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29"/>
          <p:cNvPicPr preferRelativeResize="0"/>
          <p:nvPr/>
        </p:nvPicPr>
        <p:blipFill rotWithShape="1">
          <a:blip r:embed="rId3">
            <a:alphaModFix/>
          </a:blip>
          <a:srcRect b="0" l="0" r="0" t="1599"/>
          <a:stretch/>
        </p:blipFill>
        <p:spPr>
          <a:xfrm>
            <a:off x="965202" y="1545446"/>
            <a:ext cx="7696198" cy="357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26598" y="965200"/>
            <a:ext cx="5134980" cy="473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"/>
          <p:cNvSpPr/>
          <p:nvPr/>
        </p:nvSpPr>
        <p:spPr>
          <a:xfrm flipH="1">
            <a:off x="1" y="0"/>
            <a:ext cx="8267556" cy="10287000"/>
          </a:xfrm>
          <a:custGeom>
            <a:rect b="b" l="l" r="r" t="t"/>
            <a:pathLst>
              <a:path extrusionOk="0" h="6886576" w="5511704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923542" y="1712728"/>
            <a:ext cx="6057900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Problem</a:t>
            </a:r>
            <a:endParaRPr b="1"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8743735" y="3086100"/>
            <a:ext cx="10015871" cy="90265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57200" lvl="0" marL="457200" marR="0" rtl="0" algn="l">
              <a:lnSpc>
                <a:spcPct val="758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rise of deepfake media and the spread of AI-generated fake media </a:t>
            </a:r>
            <a:endParaRPr/>
          </a:p>
          <a:p>
            <a:pPr indent="0" lvl="0" marL="0" marR="0" rtl="0" algn="l">
              <a:lnSpc>
                <a:spcPct val="758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758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Threat to journalism, public trust, and media integrity</a:t>
            </a:r>
            <a:endParaRPr/>
          </a:p>
          <a:p>
            <a:pPr indent="-177800" lvl="0" marL="457200" marR="0" rtl="0" algn="l">
              <a:lnSpc>
                <a:spcPct val="758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758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reliable automated detection systems</a:t>
            </a:r>
            <a:endParaRPr/>
          </a:p>
          <a:p>
            <a:pPr indent="0" lvl="0" marL="0" marR="0" rtl="0" algn="l">
              <a:lnSpc>
                <a:spcPct val="758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90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7990020" y="34556"/>
            <a:ext cx="5030126" cy="4248314"/>
          </a:xfrm>
          <a:custGeom>
            <a:rect b="b" l="l" r="r" t="t"/>
            <a:pathLst>
              <a:path extrusionOk="0" h="4843885" w="5640141">
                <a:moveTo>
                  <a:pt x="0" y="0"/>
                </a:moveTo>
                <a:lnTo>
                  <a:pt x="5640140" y="0"/>
                </a:lnTo>
                <a:lnTo>
                  <a:pt x="5640140" y="4843885"/>
                </a:lnTo>
                <a:lnTo>
                  <a:pt x="0" y="4843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12778050" y="34556"/>
            <a:ext cx="5410200" cy="3356344"/>
          </a:xfrm>
          <a:custGeom>
            <a:rect b="b" l="l" r="r" t="t"/>
            <a:pathLst>
              <a:path extrusionOk="0" h="4733544" w="6034862">
                <a:moveTo>
                  <a:pt x="0" y="0"/>
                </a:moveTo>
                <a:lnTo>
                  <a:pt x="6034863" y="0"/>
                </a:lnTo>
                <a:lnTo>
                  <a:pt x="6034863" y="4733544"/>
                </a:lnTo>
                <a:lnTo>
                  <a:pt x="0" y="47335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"/>
          <p:cNvSpPr/>
          <p:nvPr/>
        </p:nvSpPr>
        <p:spPr>
          <a:xfrm>
            <a:off x="-61999" y="0"/>
            <a:ext cx="6034862" cy="4248314"/>
          </a:xfrm>
          <a:custGeom>
            <a:rect b="b" l="l" r="r" t="t"/>
            <a:pathLst>
              <a:path extrusionOk="0" h="5021041" w="6613923">
                <a:moveTo>
                  <a:pt x="0" y="0"/>
                </a:moveTo>
                <a:lnTo>
                  <a:pt x="6613923" y="0"/>
                </a:lnTo>
                <a:lnTo>
                  <a:pt x="6613923" y="5021041"/>
                </a:lnTo>
                <a:lnTo>
                  <a:pt x="0" y="50210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ircl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"/>
          <p:cNvSpPr/>
          <p:nvPr/>
        </p:nvSpPr>
        <p:spPr>
          <a:xfrm>
            <a:off x="0" y="1395094"/>
            <a:ext cx="8691197" cy="7409198"/>
          </a:xfrm>
          <a:custGeom>
            <a:rect b="b" l="l" r="r" t="t"/>
            <a:pathLst>
              <a:path extrusionOk="0" h="7409198" w="8691197">
                <a:moveTo>
                  <a:pt x="0" y="0"/>
                </a:moveTo>
                <a:lnTo>
                  <a:pt x="8691197" y="0"/>
                </a:lnTo>
                <a:lnTo>
                  <a:pt x="8691197" y="7409198"/>
                </a:lnTo>
                <a:lnTo>
                  <a:pt x="0" y="7409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0"/>
          <p:cNvSpPr/>
          <p:nvPr/>
        </p:nvSpPr>
        <p:spPr>
          <a:xfrm>
            <a:off x="8691197" y="1395094"/>
            <a:ext cx="9530239" cy="7282243"/>
          </a:xfrm>
          <a:custGeom>
            <a:rect b="b" l="l" r="r" t="t"/>
            <a:pathLst>
              <a:path extrusionOk="0" h="7282243" w="9530239">
                <a:moveTo>
                  <a:pt x="0" y="0"/>
                </a:moveTo>
                <a:lnTo>
                  <a:pt x="9530239" y="0"/>
                </a:lnTo>
                <a:lnTo>
                  <a:pt x="9530239" y="7282243"/>
                </a:lnTo>
                <a:lnTo>
                  <a:pt x="0" y="7282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0"/>
          <p:cNvSpPr txBox="1"/>
          <p:nvPr/>
        </p:nvSpPr>
        <p:spPr>
          <a:xfrm>
            <a:off x="5203666" y="-171450"/>
            <a:ext cx="7880668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/>
          <p:nvPr/>
        </p:nvSpPr>
        <p:spPr>
          <a:xfrm>
            <a:off x="9204956" y="1328784"/>
            <a:ext cx="9083044" cy="7743246"/>
          </a:xfrm>
          <a:custGeom>
            <a:rect b="b" l="l" r="r" t="t"/>
            <a:pathLst>
              <a:path extrusionOk="0" h="7743246" w="9083044">
                <a:moveTo>
                  <a:pt x="0" y="0"/>
                </a:moveTo>
                <a:lnTo>
                  <a:pt x="9083044" y="0"/>
                </a:lnTo>
                <a:lnTo>
                  <a:pt x="9083044" y="7743247"/>
                </a:lnTo>
                <a:lnTo>
                  <a:pt x="0" y="77432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1"/>
          <p:cNvSpPr/>
          <p:nvPr/>
        </p:nvSpPr>
        <p:spPr>
          <a:xfrm>
            <a:off x="62088" y="1358695"/>
            <a:ext cx="9081912" cy="6939667"/>
          </a:xfrm>
          <a:custGeom>
            <a:rect b="b" l="l" r="r" t="t"/>
            <a:pathLst>
              <a:path extrusionOk="0" h="6939667" w="9081912">
                <a:moveTo>
                  <a:pt x="0" y="0"/>
                </a:moveTo>
                <a:lnTo>
                  <a:pt x="9081912" y="0"/>
                </a:lnTo>
                <a:lnTo>
                  <a:pt x="9081912" y="6939667"/>
                </a:lnTo>
                <a:lnTo>
                  <a:pt x="0" y="6939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5203666" y="-171450"/>
            <a:ext cx="7880668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/>
          <p:nvPr/>
        </p:nvSpPr>
        <p:spPr>
          <a:xfrm>
            <a:off x="0" y="1305032"/>
            <a:ext cx="9243031" cy="7676936"/>
          </a:xfrm>
          <a:custGeom>
            <a:rect b="b" l="l" r="r" t="t"/>
            <a:pathLst>
              <a:path extrusionOk="0" h="7676936" w="9243031">
                <a:moveTo>
                  <a:pt x="0" y="0"/>
                </a:moveTo>
                <a:lnTo>
                  <a:pt x="9243031" y="0"/>
                </a:lnTo>
                <a:lnTo>
                  <a:pt x="9243031" y="7676936"/>
                </a:lnTo>
                <a:lnTo>
                  <a:pt x="0" y="7676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2"/>
          <p:cNvSpPr/>
          <p:nvPr/>
        </p:nvSpPr>
        <p:spPr>
          <a:xfrm>
            <a:off x="9198611" y="1467463"/>
            <a:ext cx="9089389" cy="5567616"/>
          </a:xfrm>
          <a:custGeom>
            <a:rect b="b" l="l" r="r" t="t"/>
            <a:pathLst>
              <a:path extrusionOk="0" h="5567616" w="9089389">
                <a:moveTo>
                  <a:pt x="0" y="0"/>
                </a:moveTo>
                <a:lnTo>
                  <a:pt x="9089389" y="0"/>
                </a:lnTo>
                <a:lnTo>
                  <a:pt x="9089389" y="5567617"/>
                </a:lnTo>
                <a:lnTo>
                  <a:pt x="0" y="5567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5203666" y="-171450"/>
            <a:ext cx="7880668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5879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3"/>
          <p:cNvSpPr/>
          <p:nvPr/>
        </p:nvSpPr>
        <p:spPr>
          <a:xfrm>
            <a:off x="2621126" y="1028700"/>
            <a:ext cx="13587448" cy="7889836"/>
          </a:xfrm>
          <a:custGeom>
            <a:rect b="b" l="l" r="r" t="t"/>
            <a:pathLst>
              <a:path extrusionOk="0" h="7889836" w="13587448">
                <a:moveTo>
                  <a:pt x="0" y="0"/>
                </a:moveTo>
                <a:lnTo>
                  <a:pt x="13587447" y="0"/>
                </a:lnTo>
                <a:lnTo>
                  <a:pt x="13587447" y="7889836"/>
                </a:lnTo>
                <a:lnTo>
                  <a:pt x="0" y="7889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3"/>
          <p:cNvSpPr txBox="1"/>
          <p:nvPr/>
        </p:nvSpPr>
        <p:spPr>
          <a:xfrm>
            <a:off x="2079427" y="-123825"/>
            <a:ext cx="14129147" cy="1127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 BI Dashboard/Report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4"/>
          <p:cNvSpPr/>
          <p:nvPr/>
        </p:nvSpPr>
        <p:spPr>
          <a:xfrm flipH="1">
            <a:off x="1" y="0"/>
            <a:ext cx="8267556" cy="10287000"/>
          </a:xfrm>
          <a:custGeom>
            <a:rect b="b" l="l" r="r" t="t"/>
            <a:pathLst>
              <a:path extrusionOk="0" h="6886576" w="5511704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1257300" y="1069968"/>
            <a:ext cx="6057900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Citations</a:t>
            </a:r>
            <a:endParaRPr/>
          </a:p>
        </p:txBody>
      </p:sp>
      <p:sp>
        <p:nvSpPr>
          <p:cNvPr id="412" name="Google Shape;412;p34"/>
          <p:cNvSpPr txBox="1"/>
          <p:nvPr/>
        </p:nvSpPr>
        <p:spPr>
          <a:xfrm>
            <a:off x="9143998" y="1069969"/>
            <a:ext cx="7886702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Khalid, H., Khalifa, S., Ismail, F., &amp; Eisa, T. A. (2019). Fake or Real? A Fast and Effective Deep Learning Approach for Fake News Detection [Preprint]. arXiv.</a:t>
            </a:r>
            <a:r>
              <a:rPr lang="en-US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https://arxiv.org/abs/1911.03854</a:t>
            </a:r>
            <a:endParaRPr/>
          </a:p>
          <a:p>
            <a:pPr indent="1905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1905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 flipH="1">
            <a:off x="1" y="0"/>
            <a:ext cx="8267556" cy="10287000"/>
          </a:xfrm>
          <a:custGeom>
            <a:rect b="b" l="l" r="r" t="t"/>
            <a:pathLst>
              <a:path extrusionOk="0" h="6886576" w="5511704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1257300" y="1069968"/>
            <a:ext cx="6057900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Solution</a:t>
            </a:r>
            <a:endParaRPr/>
          </a:p>
        </p:txBody>
      </p:sp>
      <p:sp>
        <p:nvSpPr>
          <p:cNvPr id="174" name="Google Shape;174;p4"/>
          <p:cNvSpPr txBox="1"/>
          <p:nvPr/>
        </p:nvSpPr>
        <p:spPr>
          <a:xfrm>
            <a:off x="8267557" y="647700"/>
            <a:ext cx="10015871" cy="8569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1" marL="7474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 scalable, explainable, and multimodal detection system that works across platforms.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74743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developing a hybrid deepfake detection system.</a:t>
            </a:r>
            <a:endParaRPr/>
          </a:p>
          <a:p>
            <a:pPr indent="-228600" lvl="1" marL="74743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 visual content (images/videos) and textual data (news articles).</a:t>
            </a:r>
            <a:endParaRPr/>
          </a:p>
          <a:p>
            <a:pPr indent="-228600" lvl="1" marL="74743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Utilizes:</a:t>
            </a:r>
            <a:endParaRPr/>
          </a:p>
          <a:p>
            <a:pPr indent="-228600" lvl="2" marL="149485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Vision Transformer (ViT) for image classification.</a:t>
            </a:r>
            <a:endParaRPr/>
          </a:p>
          <a:p>
            <a:pPr indent="-228600" lvl="2" marL="149485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Efficient-Net and NST50/LSTM for video classification</a:t>
            </a:r>
            <a:endParaRPr/>
          </a:p>
          <a:p>
            <a:pPr indent="-228600" lvl="2" marL="149485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BERT-based-uncased base model for text classification of fake vs. real news.</a:t>
            </a:r>
            <a:endParaRPr/>
          </a:p>
          <a:p>
            <a:pPr indent="-228600" lvl="2" marL="149485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BI for explainability and visualization.</a:t>
            </a:r>
            <a:endParaRPr/>
          </a:p>
          <a:p>
            <a:pPr indent="-228600" lvl="2" marL="149485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Gradio UI for interactive demonstration.</a:t>
            </a:r>
            <a:endParaRPr/>
          </a:p>
          <a:p>
            <a:pPr indent="1905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5"/>
          <p:cNvSpPr/>
          <p:nvPr/>
        </p:nvSpPr>
        <p:spPr>
          <a:xfrm flipH="1">
            <a:off x="1" y="0"/>
            <a:ext cx="8267556" cy="10287000"/>
          </a:xfrm>
          <a:custGeom>
            <a:rect b="b" l="l" r="r" t="t"/>
            <a:pathLst>
              <a:path extrusionOk="0" h="6886576" w="5511704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1257300" y="1069968"/>
            <a:ext cx="6057900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Sourcing/Overview( Images)</a:t>
            </a:r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9143998" y="1069969"/>
            <a:ext cx="7886702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1" marL="88355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Used: DeepFakeNews Dataset (Zenodo)</a:t>
            </a:r>
            <a:endParaRPr/>
          </a:p>
          <a:p>
            <a:pPr indent="-228600" lvl="1" marL="88355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Link: </a:t>
            </a:r>
            <a:r>
              <a:rPr b="0" i="0" lang="en-US" sz="3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https://zenodo.org/records/11186584</a:t>
            </a:r>
            <a:endParaRPr/>
          </a:p>
          <a:p>
            <a:pPr indent="-228600" lvl="1" marL="88355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Size: ~500,000 images split into real vs. AI-generated</a:t>
            </a:r>
            <a:endParaRPr/>
          </a:p>
          <a:p>
            <a:pPr indent="-228600" lvl="1" marL="88355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Sources:</a:t>
            </a:r>
            <a:endParaRPr/>
          </a:p>
          <a:p>
            <a:pPr indent="-228600" lvl="1" marL="88355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Real: Original Fakeddit posts</a:t>
            </a:r>
            <a:endParaRPr/>
          </a:p>
          <a:p>
            <a:pPr indent="-228600" lvl="1" marL="88355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Fake: Generated using Stable Diffusion, Dreamlike, and GLIDE</a:t>
            </a:r>
            <a:endParaRPr/>
          </a:p>
          <a:p>
            <a:pPr indent="-228600" lvl="1" marL="88355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Metadata: Provided in CSV format (title, label, image path)</a:t>
            </a:r>
            <a:endParaRPr/>
          </a:p>
          <a:p>
            <a:pPr indent="-228600" lvl="1" marL="883557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Used: </a:t>
            </a:r>
            <a:r>
              <a:rPr b="0" i="0" lang="en-US" sz="3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https://github.com/enricollen/DeepfakeDetection</a:t>
            </a:r>
            <a:endParaRPr/>
          </a:p>
          <a:p>
            <a:pPr indent="1905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1905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 flipH="1">
            <a:off x="1" y="0"/>
            <a:ext cx="8267556" cy="10287000"/>
          </a:xfrm>
          <a:custGeom>
            <a:rect b="b" l="l" r="r" t="t"/>
            <a:pathLst>
              <a:path extrusionOk="0" h="6886576" w="5511704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1257300" y="1069968"/>
            <a:ext cx="6057900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Overview/Sourcing - 2 (Video) </a:t>
            </a:r>
            <a:endParaRPr/>
          </a:p>
        </p:txBody>
      </p:sp>
      <p:sp>
        <p:nvSpPr>
          <p:cNvPr id="190" name="Google Shape;190;p6"/>
          <p:cNvSpPr txBox="1"/>
          <p:nvPr/>
        </p:nvSpPr>
        <p:spPr>
          <a:xfrm>
            <a:off x="9143998" y="1069969"/>
            <a:ext cx="7886702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1" marL="69341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Used: FaceForensics++ (downloaded via script)</a:t>
            </a:r>
            <a:endParaRPr/>
          </a:p>
          <a:p>
            <a:pPr indent="-228600" lvl="1" marL="69341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Link: </a:t>
            </a:r>
            <a:r>
              <a:rPr b="0" i="0" lang="en-U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https://github.com/ondyari/FaceForensics/blob/maste</a:t>
            </a:r>
            <a:endParaRPr/>
          </a:p>
          <a:p>
            <a:pPr indent="-228600" lvl="1" marL="69341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of dataset : the dataset consists of 1000 original video sequences</a:t>
            </a:r>
            <a:endParaRPr/>
          </a:p>
          <a:p>
            <a:pPr indent="-228600" lvl="1" marL="69341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sources: </a:t>
            </a:r>
            <a:endParaRPr/>
          </a:p>
          <a:p>
            <a:pPr indent="-228600" lvl="2" marL="138682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Real: sourced from 977 youtube videos </a:t>
            </a:r>
            <a:endParaRPr/>
          </a:p>
          <a:p>
            <a:pPr indent="-228600" lvl="2" marL="138682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Fake: Manipulated using DeepFakes, FaceSwap, Face2Face, NeuralTextures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Metadata:</a:t>
            </a:r>
            <a:endParaRPr/>
          </a:p>
          <a:p>
            <a:pPr indent="-228600" lvl="1" marL="69341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 includes columns like: video filename, label, fps, frame count, and duration</a:t>
            </a:r>
            <a:endParaRPr/>
          </a:p>
          <a:p>
            <a:pPr indent="-50800" lvl="1" marL="69341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9341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Stored in CSV format and uploaded to S3 for querying with AWS Athena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/>
          <p:nvPr/>
        </p:nvSpPr>
        <p:spPr>
          <a:xfrm flipH="1">
            <a:off x="1" y="0"/>
            <a:ext cx="8267556" cy="10287000"/>
          </a:xfrm>
          <a:custGeom>
            <a:rect b="b" l="l" r="r" t="t"/>
            <a:pathLst>
              <a:path extrusionOk="0" h="6886576" w="5511704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 txBox="1"/>
          <p:nvPr/>
        </p:nvSpPr>
        <p:spPr>
          <a:xfrm>
            <a:off x="457200" y="2418635"/>
            <a:ext cx="6057900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Source Types</a:t>
            </a:r>
            <a:endParaRPr/>
          </a:p>
        </p:txBody>
      </p:sp>
      <p:sp>
        <p:nvSpPr>
          <p:cNvPr id="198" name="Google Shape;198;p7"/>
          <p:cNvSpPr txBox="1"/>
          <p:nvPr/>
        </p:nvSpPr>
        <p:spPr>
          <a:xfrm>
            <a:off x="9143998" y="1069969"/>
            <a:ext cx="7886702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1905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 txBox="1"/>
          <p:nvPr/>
        </p:nvSpPr>
        <p:spPr>
          <a:xfrm>
            <a:off x="9175898" y="190500"/>
            <a:ext cx="9144000" cy="7889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Types:</a:t>
            </a:r>
            <a:endParaRPr/>
          </a:p>
          <a:p>
            <a:pPr indent="-294022" lvl="1" marL="588044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Streaming: Real-time surveillance, social feeds (not used here)</a:t>
            </a:r>
            <a:endParaRPr/>
          </a:p>
          <a:p>
            <a:pPr indent="-294022" lvl="1" marL="588044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Non-Streaming: This project is primarily non-streaming. Our dataset from Zenodo is static, downloadable. </a:t>
            </a:r>
            <a:endParaRPr/>
          </a:p>
          <a:p>
            <a:pPr indent="0" lvl="0" marL="0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vs Unstructured:</a:t>
            </a:r>
            <a:endParaRPr/>
          </a:p>
          <a:p>
            <a:pPr indent="-294022" lvl="1" marL="588044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Structured: Our CSV files (train.csv, test.csv, validation.csv)</a:t>
            </a:r>
            <a:endParaRPr/>
          </a:p>
          <a:p>
            <a:pPr indent="-294022" lvl="1" marL="588044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Unstructured: Images in .zip format — no direct schema</a:t>
            </a:r>
            <a:endParaRPr/>
          </a:p>
          <a:p>
            <a:pPr indent="0" lvl="1" marL="294022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Formats Used:</a:t>
            </a:r>
            <a:endParaRPr/>
          </a:p>
          <a:p>
            <a:pPr indent="-294022" lvl="1" marL="588044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CSV: Metadata</a:t>
            </a:r>
            <a:endParaRPr/>
          </a:p>
          <a:p>
            <a:pPr indent="-294022" lvl="1" marL="588044" marR="0" rtl="0" algn="l">
              <a:lnSpc>
                <a:spcPct val="11915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JPG: Images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26054" y="-16835"/>
            <a:ext cx="7865216" cy="4772455"/>
          </a:xfrm>
          <a:custGeom>
            <a:rect b="b" l="l" r="r" t="t"/>
            <a:pathLst>
              <a:path extrusionOk="0" h="6102411" w="10003251">
                <a:moveTo>
                  <a:pt x="0" y="0"/>
                </a:moveTo>
                <a:lnTo>
                  <a:pt x="10003251" y="0"/>
                </a:lnTo>
                <a:lnTo>
                  <a:pt x="10003251" y="6102410"/>
                </a:lnTo>
                <a:lnTo>
                  <a:pt x="0" y="61024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 flipH="1">
            <a:off x="1" y="0"/>
            <a:ext cx="8267556" cy="10287000"/>
          </a:xfrm>
          <a:custGeom>
            <a:rect b="b" l="l" r="r" t="t"/>
            <a:pathLst>
              <a:path extrusionOk="0" h="6886576" w="5511704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1257300" y="1069968"/>
            <a:ext cx="6057900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sourcing strategy</a:t>
            </a:r>
            <a:endParaRPr/>
          </a:p>
        </p:txBody>
      </p:sp>
      <p:sp>
        <p:nvSpPr>
          <p:cNvPr id="208" name="Google Shape;208;p8"/>
          <p:cNvSpPr txBox="1"/>
          <p:nvPr/>
        </p:nvSpPr>
        <p:spPr>
          <a:xfrm>
            <a:off x="9143998" y="1069969"/>
            <a:ext cx="7886702" cy="8147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1" marL="58061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Format: CSV for metadata, ZIP of JPEG images</a:t>
            </a:r>
            <a:endParaRPr/>
          </a:p>
          <a:p>
            <a:pPr indent="-228600" lvl="1" marL="58061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Connectivity : Our dataset is uploaded to AWS S3 and we used AWS Glue and Athena to automatically detect, catalog, and query structured and unstructured data stored in the cloud.</a:t>
            </a:r>
            <a:endParaRPr/>
          </a:p>
          <a:p>
            <a:pPr indent="-228600" lvl="1" marL="58061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Schedule: Manual or event-based scheduling</a:t>
            </a:r>
            <a:endParaRPr/>
          </a:p>
          <a:p>
            <a:pPr indent="-228600" lvl="1" marL="58061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Availability: We ensured high availability by storing our cleaned datasets in S3 which makes the data available on demand</a:t>
            </a:r>
            <a:endParaRPr/>
          </a:p>
          <a:p>
            <a:pPr indent="-228600" lvl="1" marL="580616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Process: Automatically schedule or trigger AWS glue crawlers to detect schema changes</a:t>
            </a:r>
            <a:endParaRPr/>
          </a:p>
          <a:p>
            <a:pPr indent="1905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/>
          <p:nvPr/>
        </p:nvSpPr>
        <p:spPr>
          <a:xfrm>
            <a:off x="0" y="0"/>
            <a:ext cx="18283428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 flipH="1">
            <a:off x="1" y="4151583"/>
            <a:ext cx="4532315" cy="2298082"/>
          </a:xfrm>
          <a:custGeom>
            <a:rect b="b" l="l" r="r" t="t"/>
            <a:pathLst>
              <a:path extrusionOk="0" h="1532055" w="3021543">
                <a:moveTo>
                  <a:pt x="3021543" y="0"/>
                </a:moveTo>
                <a:lnTo>
                  <a:pt x="2963800" y="7730"/>
                </a:lnTo>
                <a:cubicBezTo>
                  <a:pt x="2907134" y="14919"/>
                  <a:pt x="2850469" y="24506"/>
                  <a:pt x="2793803" y="25704"/>
                </a:cubicBezTo>
                <a:cubicBezTo>
                  <a:pt x="2667318" y="29298"/>
                  <a:pt x="2539821" y="20911"/>
                  <a:pt x="2414348" y="31695"/>
                </a:cubicBezTo>
                <a:cubicBezTo>
                  <a:pt x="2307089" y="41281"/>
                  <a:pt x="2198818" y="30497"/>
                  <a:pt x="2091558" y="29298"/>
                </a:cubicBezTo>
                <a:cubicBezTo>
                  <a:pt x="1942812" y="28100"/>
                  <a:pt x="1793053" y="19713"/>
                  <a:pt x="1645319" y="30497"/>
                </a:cubicBezTo>
                <a:cubicBezTo>
                  <a:pt x="1510738" y="38885"/>
                  <a:pt x="1376158" y="41281"/>
                  <a:pt x="1243602" y="64048"/>
                </a:cubicBezTo>
                <a:cubicBezTo>
                  <a:pt x="1079677" y="76030"/>
                  <a:pt x="916765" y="68841"/>
                  <a:pt x="753851" y="61651"/>
                </a:cubicBezTo>
                <a:cubicBezTo>
                  <a:pt x="653675" y="56858"/>
                  <a:pt x="554511" y="41281"/>
                  <a:pt x="465465" y="123960"/>
                </a:cubicBezTo>
                <a:cubicBezTo>
                  <a:pt x="489751" y="143132"/>
                  <a:pt x="519095" y="139537"/>
                  <a:pt x="546416" y="145529"/>
                </a:cubicBezTo>
                <a:cubicBezTo>
                  <a:pt x="594986" y="157511"/>
                  <a:pt x="643557" y="169493"/>
                  <a:pt x="689091" y="192260"/>
                </a:cubicBezTo>
                <a:cubicBezTo>
                  <a:pt x="699210" y="197053"/>
                  <a:pt x="708317" y="206639"/>
                  <a:pt x="704269" y="222217"/>
                </a:cubicBezTo>
                <a:cubicBezTo>
                  <a:pt x="701234" y="234199"/>
                  <a:pt x="691115" y="234199"/>
                  <a:pt x="683020" y="236595"/>
                </a:cubicBezTo>
                <a:cubicBezTo>
                  <a:pt x="664806" y="243785"/>
                  <a:pt x="642545" y="238992"/>
                  <a:pt x="621295" y="264155"/>
                </a:cubicBezTo>
                <a:cubicBezTo>
                  <a:pt x="702245" y="277336"/>
                  <a:pt x="780160" y="252172"/>
                  <a:pt x="848968" y="304896"/>
                </a:cubicBezTo>
                <a:cubicBezTo>
                  <a:pt x="823671" y="331257"/>
                  <a:pt x="795339" y="325266"/>
                  <a:pt x="768018" y="330059"/>
                </a:cubicBezTo>
                <a:cubicBezTo>
                  <a:pt x="739685" y="334852"/>
                  <a:pt x="712365" y="343240"/>
                  <a:pt x="684032" y="348032"/>
                </a:cubicBezTo>
                <a:cubicBezTo>
                  <a:pt x="653675" y="354023"/>
                  <a:pt x="623319" y="355222"/>
                  <a:pt x="592962" y="361213"/>
                </a:cubicBezTo>
                <a:cubicBezTo>
                  <a:pt x="567666" y="366006"/>
                  <a:pt x="540345" y="357618"/>
                  <a:pt x="509988" y="387575"/>
                </a:cubicBezTo>
                <a:cubicBezTo>
                  <a:pt x="584867" y="409143"/>
                  <a:pt x="652663" y="376790"/>
                  <a:pt x="726531" y="398359"/>
                </a:cubicBezTo>
                <a:cubicBezTo>
                  <a:pt x="683020" y="417531"/>
                  <a:pt x="647604" y="411539"/>
                  <a:pt x="614212" y="422324"/>
                </a:cubicBezTo>
                <a:cubicBezTo>
                  <a:pt x="583855" y="433108"/>
                  <a:pt x="547428" y="421126"/>
                  <a:pt x="522131" y="453478"/>
                </a:cubicBezTo>
                <a:cubicBezTo>
                  <a:pt x="502905" y="478641"/>
                  <a:pt x="482668" y="482236"/>
                  <a:pt x="457370" y="467857"/>
                </a:cubicBezTo>
                <a:cubicBezTo>
                  <a:pt x="435109" y="454676"/>
                  <a:pt x="410824" y="458271"/>
                  <a:pt x="388562" y="471452"/>
                </a:cubicBezTo>
                <a:cubicBezTo>
                  <a:pt x="380468" y="476245"/>
                  <a:pt x="372372" y="482236"/>
                  <a:pt x="372372" y="494218"/>
                </a:cubicBezTo>
                <a:cubicBezTo>
                  <a:pt x="372372" y="510994"/>
                  <a:pt x="382491" y="515787"/>
                  <a:pt x="393622" y="518184"/>
                </a:cubicBezTo>
                <a:cubicBezTo>
                  <a:pt x="403741" y="520580"/>
                  <a:pt x="415883" y="522977"/>
                  <a:pt x="426002" y="520580"/>
                </a:cubicBezTo>
                <a:cubicBezTo>
                  <a:pt x="490762" y="507399"/>
                  <a:pt x="554511" y="528968"/>
                  <a:pt x="619271" y="526571"/>
                </a:cubicBezTo>
                <a:cubicBezTo>
                  <a:pt x="415883" y="578096"/>
                  <a:pt x="210471" y="561321"/>
                  <a:pt x="0" y="579294"/>
                </a:cubicBezTo>
                <a:cubicBezTo>
                  <a:pt x="27321" y="615241"/>
                  <a:pt x="62737" y="585286"/>
                  <a:pt x="83986" y="611647"/>
                </a:cubicBezTo>
                <a:cubicBezTo>
                  <a:pt x="63748" y="666766"/>
                  <a:pt x="71844" y="696722"/>
                  <a:pt x="112319" y="700317"/>
                </a:cubicBezTo>
                <a:cubicBezTo>
                  <a:pt x="151782" y="703912"/>
                  <a:pt x="194281" y="684740"/>
                  <a:pt x="215531" y="750643"/>
                </a:cubicBezTo>
                <a:cubicBezTo>
                  <a:pt x="221602" y="771014"/>
                  <a:pt x="259042" y="765023"/>
                  <a:pt x="282315" y="768617"/>
                </a:cubicBezTo>
                <a:cubicBezTo>
                  <a:pt x="332909" y="777005"/>
                  <a:pt x="386539" y="768617"/>
                  <a:pt x="435109" y="794979"/>
                </a:cubicBezTo>
                <a:cubicBezTo>
                  <a:pt x="454335" y="804565"/>
                  <a:pt x="467489" y="811754"/>
                  <a:pt x="457370" y="838116"/>
                </a:cubicBezTo>
                <a:cubicBezTo>
                  <a:pt x="447252" y="865675"/>
                  <a:pt x="460406" y="875261"/>
                  <a:pt x="476596" y="886046"/>
                </a:cubicBezTo>
                <a:cubicBezTo>
                  <a:pt x="488739" y="894433"/>
                  <a:pt x="506953" y="892037"/>
                  <a:pt x="517071" y="917200"/>
                </a:cubicBezTo>
                <a:cubicBezTo>
                  <a:pt x="410824" y="913605"/>
                  <a:pt x="307612" y="893235"/>
                  <a:pt x="202377" y="912407"/>
                </a:cubicBezTo>
                <a:cubicBezTo>
                  <a:pt x="317731" y="960337"/>
                  <a:pt x="444216" y="957940"/>
                  <a:pt x="557546" y="1013060"/>
                </a:cubicBezTo>
                <a:cubicBezTo>
                  <a:pt x="553499" y="1032232"/>
                  <a:pt x="527190" y="1023844"/>
                  <a:pt x="526178" y="1052602"/>
                </a:cubicBezTo>
                <a:cubicBezTo>
                  <a:pt x="585879" y="1082558"/>
                  <a:pt x="657723" y="1062188"/>
                  <a:pt x="720459" y="1106523"/>
                </a:cubicBezTo>
                <a:cubicBezTo>
                  <a:pt x="684032" y="1126893"/>
                  <a:pt x="650640" y="1093342"/>
                  <a:pt x="616236" y="1112514"/>
                </a:cubicBezTo>
                <a:cubicBezTo>
                  <a:pt x="627367" y="1141273"/>
                  <a:pt x="1131283" y="1318613"/>
                  <a:pt x="1222353" y="1337785"/>
                </a:cubicBezTo>
                <a:cubicBezTo>
                  <a:pt x="1407527" y="1377327"/>
                  <a:pt x="1940788" y="1477980"/>
                  <a:pt x="2087511" y="1500747"/>
                </a:cubicBezTo>
                <a:cubicBezTo>
                  <a:pt x="2200841" y="1517522"/>
                  <a:pt x="2313160" y="1530703"/>
                  <a:pt x="2425479" y="1531901"/>
                </a:cubicBezTo>
                <a:cubicBezTo>
                  <a:pt x="2553988" y="1533099"/>
                  <a:pt x="2681485" y="1527108"/>
                  <a:pt x="2809994" y="1522315"/>
                </a:cubicBezTo>
                <a:cubicBezTo>
                  <a:pt x="2858058" y="1520518"/>
                  <a:pt x="2905933" y="1517372"/>
                  <a:pt x="2953618" y="1512448"/>
                </a:cubicBezTo>
                <a:lnTo>
                  <a:pt x="3021543" y="1502657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-43593" y="1296551"/>
            <a:ext cx="6286500" cy="800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Quality Checks</a:t>
            </a:r>
            <a:endParaRPr/>
          </a:p>
        </p:txBody>
      </p:sp>
      <p:sp>
        <p:nvSpPr>
          <p:cNvPr id="216" name="Google Shape;216;p9"/>
          <p:cNvSpPr txBox="1"/>
          <p:nvPr/>
        </p:nvSpPr>
        <p:spPr>
          <a:xfrm>
            <a:off x="12350637" y="135840"/>
            <a:ext cx="5981700" cy="68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7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Consistency</a:t>
            </a:r>
            <a:endParaRPr/>
          </a:p>
          <a:p>
            <a:pPr indent="-228599" lvl="1" marL="72174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0"/>
              <a:buFont typeface="Arial"/>
              <a:buChar char="•"/>
            </a:pPr>
            <a:r>
              <a:rPr b="0" i="0" lang="en-US" sz="227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ensured labels and data values were standardized across train.csv, test.csv, and validation.csv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7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7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Conformity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0"/>
              <a:buFont typeface="Arial"/>
              <a:buChar char="•"/>
            </a:pPr>
            <a:r>
              <a:rPr lang="en-US" sz="227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Did values follow a standard format? For instance:</a:t>
            </a:r>
            <a:endParaRPr/>
          </a:p>
          <a:p>
            <a:pPr indent="-228599" lvl="1" marL="72174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0"/>
              <a:buFont typeface="Arial"/>
              <a:buChar char="•"/>
            </a:pPr>
            <a:r>
              <a:rPr b="0" i="0" lang="en-US" sz="227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fps is always a float (like 24.0).</a:t>
            </a:r>
            <a:endParaRPr/>
          </a:p>
          <a:p>
            <a:pPr indent="-228599" lvl="1" marL="72174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0"/>
              <a:buFont typeface="Arial"/>
              <a:buChar char="•"/>
            </a:pPr>
            <a:r>
              <a:rPr b="0" i="0" lang="en-US" sz="227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 must be either 'real' or 'fake'.</a:t>
            </a:r>
            <a:endParaRPr/>
          </a:p>
          <a:p>
            <a:pPr indent="-228599" lvl="1" marL="72174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0"/>
              <a:buFont typeface="Arial"/>
              <a:buChar char="•"/>
            </a:pPr>
            <a:r>
              <a:rPr b="0" i="0" lang="en-US" sz="227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paths and fake IDs expected naming patterns like DL_fake_, SD_fake_</a:t>
            </a:r>
            <a:endParaRPr/>
          </a:p>
        </p:txBody>
      </p:sp>
      <p:sp>
        <p:nvSpPr>
          <p:cNvPr id="217" name="Google Shape;217;p9"/>
          <p:cNvSpPr txBox="1"/>
          <p:nvPr/>
        </p:nvSpPr>
        <p:spPr>
          <a:xfrm>
            <a:off x="5012779" y="94935"/>
            <a:ext cx="7250388" cy="100010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7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Completeness</a:t>
            </a:r>
            <a:endParaRPr/>
          </a:p>
          <a:p>
            <a:pPr indent="-245282" lvl="1" marL="490565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2"/>
              <a:buFont typeface="Arial"/>
              <a:buChar char="•"/>
            </a:pPr>
            <a:r>
              <a:rPr b="0" i="0" lang="en-US" sz="227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checked for null values using df.isnull().sum() and cleaned or dropped incomplete records.</a:t>
            </a:r>
            <a:endParaRPr/>
          </a:p>
          <a:p>
            <a:pPr indent="-101010" lvl="1" marL="490565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2"/>
              <a:buFont typeface="Arial"/>
              <a:buNone/>
            </a:pPr>
            <a:r>
              <a:t/>
            </a:r>
            <a:endParaRPr b="0" i="0" sz="2272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5282" lvl="1" marL="490565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2"/>
              <a:buFont typeface="Arial"/>
              <a:buChar char="•"/>
            </a:pPr>
            <a:r>
              <a:rPr b="0" i="0" lang="en-US" sz="227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ensured that no row was missing critical fields like fake_id, original_caption, label</a:t>
            </a:r>
            <a:endParaRPr/>
          </a:p>
          <a:p>
            <a:pPr indent="0" lvl="0" marL="0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7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Timeliness</a:t>
            </a:r>
            <a:endParaRPr/>
          </a:p>
          <a:p>
            <a:pPr indent="-245282" lvl="1" marL="490565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2"/>
              <a:buFont typeface="Arial"/>
              <a:buChar char="•"/>
            </a:pPr>
            <a:r>
              <a:rPr b="0" i="0" lang="en-US" sz="227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was pulled and cleaned before training. We ensured that files reflected the most recent structure by checking their last modified timestamps in S3</a:t>
            </a:r>
            <a:endParaRPr/>
          </a:p>
          <a:p>
            <a:pPr indent="0" lvl="0" marL="0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27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Validity</a:t>
            </a:r>
            <a:endParaRPr/>
          </a:p>
          <a:p>
            <a:pPr indent="-245282" lvl="1" marL="490565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2"/>
              <a:buFont typeface="Arial"/>
              <a:buChar char="•"/>
            </a:pPr>
            <a:r>
              <a:rPr b="0" i="0" lang="en-US" sz="227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Were the values what we expected?</a:t>
            </a:r>
            <a:endParaRPr/>
          </a:p>
          <a:p>
            <a:pPr indent="-101010" lvl="1" marL="490565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2"/>
              <a:buFont typeface="Arial"/>
              <a:buNone/>
            </a:pPr>
            <a:r>
              <a:t/>
            </a:r>
            <a:endParaRPr b="0" i="0" sz="2272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42" lvl="2" marL="981129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2"/>
              <a:buFont typeface="Arial"/>
              <a:buChar char="⚬"/>
            </a:pPr>
            <a:r>
              <a:rPr b="0" i="0" lang="en-US" sz="227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Columns were compared against schema expectations: Example “num_comments” must be numeric, author must be string, fake_id must follow naming convention.</a:t>
            </a:r>
            <a:endParaRPr/>
          </a:p>
          <a:p>
            <a:pPr indent="-182770" lvl="2" marL="981129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2"/>
              <a:buFont typeface="Arial"/>
              <a:buNone/>
            </a:pPr>
            <a:r>
              <a:t/>
            </a:r>
            <a:endParaRPr b="0" i="0" sz="2272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7042" lvl="2" marL="981129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72"/>
              <a:buFont typeface="Arial"/>
              <a:buChar char="⚬"/>
            </a:pPr>
            <a:r>
              <a:rPr b="0" i="0" lang="en-US" sz="2272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Invalid entries were either corrected, replaced with placeholders, or removed.</a:t>
            </a:r>
            <a:endParaRPr/>
          </a:p>
          <a:p>
            <a:pPr indent="0" lvl="0" marL="0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7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000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7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Charles Wibonele</dc:creator>
</cp:coreProperties>
</file>